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95" r:id="rId3"/>
    <p:sldId id="347" r:id="rId4"/>
    <p:sldId id="354" r:id="rId5"/>
    <p:sldId id="353" r:id="rId6"/>
    <p:sldId id="328" r:id="rId7"/>
    <p:sldId id="331" r:id="rId8"/>
    <p:sldId id="362" r:id="rId9"/>
    <p:sldId id="355" r:id="rId10"/>
    <p:sldId id="269" r:id="rId11"/>
    <p:sldId id="329" r:id="rId12"/>
    <p:sldId id="258" r:id="rId13"/>
  </p:sldIdLst>
  <p:sldSz cx="12192000" cy="6858000"/>
  <p:notesSz cx="6858000" cy="9144000"/>
  <p:embeddedFontLst>
    <p:embeddedFont>
      <p:font typeface="Agency FB" panose="020B0503020202020204" pitchFamily="34" charset="0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istral" panose="03090702030407020403" pitchFamily="66" charset="0"/>
      <p:regular r:id="rId21"/>
    </p:embeddedFont>
    <p:embeddedFont>
      <p:font typeface="Quattrocento Sans" panose="020B0604020202020204" charset="0"/>
      <p:regular r:id="rId22"/>
      <p:bold r:id="rId23"/>
      <p:italic r:id="rId24"/>
      <p:boldItalic r:id="rId25"/>
    </p:embeddedFont>
    <p:embeddedFont>
      <p:font typeface="Segoe UI" panose="020B0502040204020203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57" roundtripDataSignature="AMtx7miORMKKj+1WEFaltVqy/gPLZhBm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8522"/>
    <a:srgbClr val="115E21"/>
    <a:srgbClr val="054A98"/>
    <a:srgbClr val="CF7D47"/>
    <a:srgbClr val="FF5050"/>
    <a:srgbClr val="FFFFFF"/>
    <a:srgbClr val="D9E1D9"/>
    <a:srgbClr val="ECF4E3"/>
    <a:srgbClr val="548C2E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48" autoAdjust="0"/>
    <p:restoredTop sz="92717" autoAdjust="0"/>
  </p:normalViewPr>
  <p:slideViewPr>
    <p:cSldViewPr snapToGrid="0">
      <p:cViewPr varScale="1">
        <p:scale>
          <a:sx n="107" d="100"/>
          <a:sy n="107" d="100"/>
        </p:scale>
        <p:origin x="79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59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57" Type="http://customschemas.google.com/relationships/presentationmetadata" Target="meta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Indicadores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Consumo  de agua (sensores de flujo y presión);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Consumo eléctrico;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Roturas de bombas, motores, contactores eléctricos, válvulas, torceduras de equipos de movimiento continuo;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% ahorro de agua;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% ahorro de fertilizantes.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Aún no hablamos de incremento de productividad con tan pocos ciclos productivos, debido a que ésta puede estar asociada a otros factores ajenos a nuestro sistema. Por tanto, preferimos referirnos a </a:t>
            </a: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mejora de la rentabilidad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por la disminución de costos.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Nuestra tecnología ha representado entre un 30% y un 35% de ahorro en el consumo de agua por concepto de detección de roturas, atascos, salideros e interacción con las condiciones climáticas.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Permite producciones más limpias, al garantizar mayor uniformidad del riego y disminuir el empleo de agroquímicos hasta en 30%.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Solo en roturas de motores, bombas y equipos de riego ha representado un ahorro de casi un 90%. Todo lo cual es observable al finalizar el primer ciclo productivo.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Adicionalmente, representa mayor tranquilidad y confianza en el proceso de irrigación, así como una disminución en el consumo de electricidad y gastos adicionales de combustible, al reducir la incidencia del productor y por el concepto de monitoreo presencial.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Todo esto contribuye a lograr producciones sostenibles y eficientes a lograr un mejor manejo de los recursos, ayuda a reducir los conflictos actuales por causa del uso del agua y contribuye a revertir el problema de la sequía en las regiones más afectadas del país.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De igual manera, se contribuye a reducir el impacto del mal manejo de los recursos naturales sobre la clase más pobre, debido a que el 74% de los pobres a nivel mundial son directamente afectados por la degradación de la tierra.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Se contribuye al cuidado del manto acuífero y a frenar la desertificación, así como la reducción de la degradación de los suelos (52% de la tierra utilizada para la agricultura se ve moderada o severamente afectada por la degradación del suelo).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</p:txBody>
      </p:sp>
      <p:sp>
        <p:nvSpPr>
          <p:cNvPr id="299" name="Google Shape;2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Indicadores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Consumo  de agua (sensores de flujo y presión);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Consumo eléctrico;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Roturas de bombas, motores, contactores eléctricos, válvulas, torceduras de equipos de movimiento continuo;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% ahorro de agua;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% ahorro de fertilizantes.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Aún no hablamos de incremento de productividad con tan pocos ciclos productivos, debido a que ésta puede estar asociada a otros factores ajenos a nuestro sistema. Por tanto, preferimos referirnos a </a:t>
            </a: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mejora de la rentabilidad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por la disminución de costos.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Nuestra tecnología ha representado entre un 30% y un 35% de ahorro en el consumo de agua por concepto de detección de roturas, atascos, salideros e interacción con las condiciones climáticas.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Permite producciones más limpias, al garantizar mayor uniformidad del riego y disminuir el empleo de agroquímicos hasta en 30%.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Solo en roturas de motores, bombas y equipos de riego ha representado un ahorro de casi un 90%. Todo lo cual es observable al finalizar el primer ciclo productivo.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Adicionalmente, representa mayor tranquilidad y confianza en el proceso de irrigación, así como una disminución en el consumo de electricidad y gastos adicionales de combustible, al reducir la incidencia del productor y por el concepto de monitoreo presencial.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Todo esto contribuye a lograr producciones sostenibles y eficientes a lograr un mejor manejo de los recursos, ayuda a reducir los conflictos actuales por causa del uso del agua y contribuye a revertir el problema de la sequía en las regiones más afectadas del país.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De igual manera, se contribuye a reducir el impacto del mal manejo de los recursos naturales sobre la clase más pobre, debido a que el 74% de los pobres a nivel mundial son directamente afectados por la degradación de la tierra.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Se contribuye al cuidado del manto acuífero y a frenar la desertificación, así como la reducción de la degradación de los suelos (52% de la tierra utilizada para la agricultura se ve moderada o severamente afectada por la degradación del suelo).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</p:txBody>
      </p:sp>
      <p:sp>
        <p:nvSpPr>
          <p:cNvPr id="299" name="Google Shape;2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/>
              <a:t>GRACIAS!!!</a:t>
            </a:r>
            <a:endParaRPr sz="2400" b="1" dirty="0"/>
          </a:p>
        </p:txBody>
      </p:sp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. Solución 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propia y modular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para la automatización para monitoreo y control inteligente en tiempo real de parcelas, sistemas de riego y bombeo.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Objetivo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Solucionar los problemas de afectación en cultivos y suelo que provocan la disminución de la productividad,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disminuyendo los riesgos asociados a factores químicos y físicos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los problemas ocasionados por el riego no uniforme, el derrame innecesario de agua y fertilizantes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sobre la base de la conjugación de tecnologías de Automatización, Comunicaciones e Inteligencia Artificial. Todo, desde una aplicación móvil realmente sencilla de manejar y un dispositivo acoplado a los equipos de riego y bombeo, que representan para el productor un ahorro en tiempo, combustible, agroquímicos y agua, contribuyendo a lograr producciones más limpias.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Así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prevención de roturas de equipos de riego y bombeo, debido a atascos (en equipos de movimiento continuo) o taponeo en las tuberías (en equipos estacionarios),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El incremento de la capacidad de reacción del productor ante las fallas,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automatizar equipos muy antiguos y con múltiples adaptaciones que otras marcas no tomarían en consideración,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Prevenir insuficiencias en los niveles de agua y fallas de electricidad.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Brindamos al productor una herramienta para el monitoreo y control en tiempo real todos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tus sistemas de riego y bombeo desde un mismo lugar sin importar el lugar donde se encuentren, que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no se puedan recorrer constantemente, con dificultad para detectar las fallas,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prolongar su vida útil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y ahorrar insumos como el combustible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. </a:t>
            </a:r>
            <a:endParaRPr lang="en-US" sz="800" b="0" i="0" u="none" strike="noStrike" cap="none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está dirigido a la rama agrícola, dentro de la actividad primaria, en cualquier cadena productiva que utilice el riego, siendo útil para grandes, medianos y pequeños productores.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Modularidad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Permite adaptarse a las necesidades de los clientes, así como el tránsito a la agricultura de precisión, sin la necesidad de realizar grandes inversiones por parte del agricultor, a partir de la adaptación de las tecnologías con que cuenta en la actualidad.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adopción de una sola tecnología de monitoreo podría apoyar a productores pequeños, por su bajo costo de inversión.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combinación de varias tecnologías es idónea para productores medianos o cooperativas agrícolas.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Mientras que el sistema integrado es conveniente para grandes empresas con cultivos a gran escala.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Esto implica que nuestra propuesta no esté limitada a un reducido segmento de clientes que cuente con un alto volumen productivo o fuerte capital de inversión. Las diferentes tecnologías que incluye permiten el trabajo en cultivos anuales, perennes, frutales e incluso, en hidroponía y jardinería. Con 36 usuarios activos, 5 en fase de adopción y más de 2’000 ha atendidas, dotamos a los agricultores de un sistema global de gestión del riego que permita la obtención de alimentos saludables, así como el incremento y realce de la salud de los </a:t>
            </a:r>
            <a:r>
              <a:rPr lang="es-MX" sz="1100" b="0" i="0" u="none" strike="noStrike" cap="none" dirty="0" err="1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agrosistemas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la diversidad y la actividad biológica de los suelos.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Calibri" panose="020F0502020204030204" pitchFamily="34" charset="0"/>
                <a:cs typeface="Arial" panose="020B0604020202020204"/>
                <a:sym typeface="Arial" panose="020B0604020202020204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7894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>
          <a:extLst>
            <a:ext uri="{FF2B5EF4-FFF2-40B4-BE49-F238E27FC236}">
              <a16:creationId xmlns:a16="http://schemas.microsoft.com/office/drawing/2014/main" id="{96C02119-2295-470A-2269-495BB552F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>
            <a:extLst>
              <a:ext uri="{FF2B5EF4-FFF2-40B4-BE49-F238E27FC236}">
                <a16:creationId xmlns:a16="http://schemas.microsoft.com/office/drawing/2014/main" id="{7A7DF2DE-6479-ECFB-CF0C-5836FE920F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/>
              <a:t>GRACIAS!!!</a:t>
            </a:r>
            <a:endParaRPr sz="2400" b="1" dirty="0"/>
          </a:p>
        </p:txBody>
      </p:sp>
      <p:sp>
        <p:nvSpPr>
          <p:cNvPr id="75" name="Google Shape;75;p3:notes">
            <a:extLst>
              <a:ext uri="{FF2B5EF4-FFF2-40B4-BE49-F238E27FC236}">
                <a16:creationId xmlns:a16="http://schemas.microsoft.com/office/drawing/2014/main" id="{1DD00675-5DE4-27A1-E1C3-D0BFB6AAE1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0482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9163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eño personalizado">
  <p:cSld name="1_Diseño personalizad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1"/>
          <p:cNvPicPr preferRelativeResize="0"/>
          <p:nvPr userDrawn="1"/>
        </p:nvPicPr>
        <p:blipFill rotWithShape="1">
          <a:blip r:embed="rId3" cstate="hqprint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985" y="4742815"/>
            <a:ext cx="12220575" cy="18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21"/>
          <p:cNvSpPr/>
          <p:nvPr/>
        </p:nvSpPr>
        <p:spPr>
          <a:xfrm>
            <a:off x="-14605" y="6575425"/>
            <a:ext cx="12220575" cy="35814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21"/>
          <p:cNvSpPr/>
          <p:nvPr userDrawn="1"/>
        </p:nvSpPr>
        <p:spPr>
          <a:xfrm>
            <a:off x="-6985" y="-77470"/>
            <a:ext cx="12206100" cy="4866000"/>
          </a:xfrm>
          <a:prstGeom prst="rect">
            <a:avLst/>
          </a:prstGeom>
          <a:gradFill>
            <a:gsLst>
              <a:gs pos="0">
                <a:srgbClr val="F6F9FC"/>
              </a:gs>
              <a:gs pos="74000">
                <a:schemeClr val="accent6">
                  <a:lumMod val="20000"/>
                  <a:lumOff val="80000"/>
                </a:schemeClr>
              </a:gs>
              <a:gs pos="100000">
                <a:srgbClr val="D6E3CD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9C282CE9-57D7-4D1C-9381-383CBFC632E9}"/>
              </a:ext>
            </a:extLst>
          </p:cNvPr>
          <p:cNvGrpSpPr/>
          <p:nvPr userDrawn="1"/>
        </p:nvGrpSpPr>
        <p:grpSpPr>
          <a:xfrm>
            <a:off x="1257569" y="6575424"/>
            <a:ext cx="10677709" cy="254636"/>
            <a:chOff x="1280759" y="6575424"/>
            <a:chExt cx="10677709" cy="254636"/>
          </a:xfrm>
        </p:grpSpPr>
        <p:pic>
          <p:nvPicPr>
            <p:cNvPr id="16" name="Google Shape;10;p21">
              <a:extLst>
                <a:ext uri="{FF2B5EF4-FFF2-40B4-BE49-F238E27FC236}">
                  <a16:creationId xmlns:a16="http://schemas.microsoft.com/office/drawing/2014/main" id="{7AE8E946-44CB-4672-B38A-8AE387CDD550}"/>
                </a:ext>
              </a:extLst>
            </p:cNvPr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80759" y="6628086"/>
              <a:ext cx="194534" cy="181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1;p21">
              <a:extLst>
                <a:ext uri="{FF2B5EF4-FFF2-40B4-BE49-F238E27FC236}">
                  <a16:creationId xmlns:a16="http://schemas.microsoft.com/office/drawing/2014/main" id="{FD17AFAD-BB3B-4EEE-8788-EDC1C699A03B}"/>
                </a:ext>
              </a:extLst>
            </p:cNvPr>
            <p:cNvSpPr txBox="1"/>
            <p:nvPr/>
          </p:nvSpPr>
          <p:spPr>
            <a:xfrm>
              <a:off x="1478923" y="6575424"/>
              <a:ext cx="10479545" cy="215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https://dtaamerica.com/dta-agricola   |            contact@dtaamerica.com    |            625 152 3176    |             5a # 501, Cuauhtémoc, Chihuahua, México 31500</a:t>
              </a:r>
              <a:endParaRPr dirty="0"/>
            </a:p>
          </p:txBody>
        </p:sp>
        <p:pic>
          <p:nvPicPr>
            <p:cNvPr id="18" name="Google Shape;12;p21">
              <a:extLst>
                <a:ext uri="{FF2B5EF4-FFF2-40B4-BE49-F238E27FC236}">
                  <a16:creationId xmlns:a16="http://schemas.microsoft.com/office/drawing/2014/main" id="{A01D3065-F503-4835-AF14-17AE335CD199}"/>
                </a:ext>
              </a:extLst>
            </p:cNvPr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45895" y="6595513"/>
              <a:ext cx="194534" cy="23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3;p21">
              <a:extLst>
                <a:ext uri="{FF2B5EF4-FFF2-40B4-BE49-F238E27FC236}">
                  <a16:creationId xmlns:a16="http://schemas.microsoft.com/office/drawing/2014/main" id="{4202D410-2AD7-4B4F-A7A5-42D1314911CA}"/>
                </a:ext>
              </a:extLst>
            </p:cNvPr>
            <p:cNvPicPr preferRelativeResize="0"/>
            <p:nvPr/>
          </p:nvPicPr>
          <p:blipFill rotWithShape="1"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22404" y="6635626"/>
              <a:ext cx="156591" cy="1944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14;p21">
              <a:extLst>
                <a:ext uri="{FF2B5EF4-FFF2-40B4-BE49-F238E27FC236}">
                  <a16:creationId xmlns:a16="http://schemas.microsoft.com/office/drawing/2014/main" id="{F1782F62-96C2-4A2A-805F-64308490C26C}"/>
                </a:ext>
              </a:extLst>
            </p:cNvPr>
            <p:cNvPicPr preferRelativeResize="0"/>
            <p:nvPr/>
          </p:nvPicPr>
          <p:blipFill rotWithShape="1">
            <a:blip r:embed="rId7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12301" y="6642074"/>
              <a:ext cx="156591" cy="1635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09C55ECF-1FB8-481C-9A77-CA14007509BC}"/>
              </a:ext>
            </a:extLst>
          </p:cNvPr>
          <p:cNvSpPr/>
          <p:nvPr userDrawn="1"/>
        </p:nvSpPr>
        <p:spPr>
          <a:xfrm>
            <a:off x="0" y="-77470"/>
            <a:ext cx="12205970" cy="663395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AA1E4D89-54B4-47DD-880C-C6EF59D32C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75C7E6C3-814F-4E1A-87F5-35937D8C30A7}"/>
              </a:ext>
            </a:extLst>
          </p:cNvPr>
          <p:cNvSpPr/>
          <p:nvPr userDrawn="1"/>
        </p:nvSpPr>
        <p:spPr>
          <a:xfrm>
            <a:off x="0" y="-97971"/>
            <a:ext cx="12224657" cy="6651171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13" Type="http://schemas.openxmlformats.org/officeDocument/2006/relationships/image" Target="../media/image62.png"/><Relationship Id="rId18" Type="http://schemas.openxmlformats.org/officeDocument/2006/relationships/image" Target="../media/image66.png"/><Relationship Id="rId3" Type="http://schemas.openxmlformats.org/officeDocument/2006/relationships/image" Target="../media/image53.jpeg"/><Relationship Id="rId21" Type="http://schemas.openxmlformats.org/officeDocument/2006/relationships/image" Target="../media/image69.png"/><Relationship Id="rId7" Type="http://schemas.openxmlformats.org/officeDocument/2006/relationships/image" Target="../media/image57.jpeg"/><Relationship Id="rId12" Type="http://schemas.microsoft.com/office/2007/relationships/hdphoto" Target="../media/hdphoto6.wdp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jpeg"/><Relationship Id="rId11" Type="http://schemas.openxmlformats.org/officeDocument/2006/relationships/image" Target="../media/image61.png"/><Relationship Id="rId5" Type="http://schemas.openxmlformats.org/officeDocument/2006/relationships/image" Target="../media/image55.jpeg"/><Relationship Id="rId15" Type="http://schemas.openxmlformats.org/officeDocument/2006/relationships/image" Target="../media/image63.png"/><Relationship Id="rId10" Type="http://schemas.openxmlformats.org/officeDocument/2006/relationships/image" Target="../media/image60.jpeg"/><Relationship Id="rId19" Type="http://schemas.openxmlformats.org/officeDocument/2006/relationships/image" Target="../media/image67.png"/><Relationship Id="rId4" Type="http://schemas.openxmlformats.org/officeDocument/2006/relationships/image" Target="../media/image54.jpeg"/><Relationship Id="rId9" Type="http://schemas.openxmlformats.org/officeDocument/2006/relationships/image" Target="../media/image59.jpeg"/><Relationship Id="rId14" Type="http://schemas.microsoft.com/office/2007/relationships/hdphoto" Target="../media/hdphoto7.wdp"/><Relationship Id="rId22" Type="http://schemas.microsoft.com/office/2007/relationships/hdphoto" Target="../media/hdphoto8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openxmlformats.org/officeDocument/2006/relationships/image" Target="../media/image81.png"/><Relationship Id="rId3" Type="http://schemas.openxmlformats.org/officeDocument/2006/relationships/image" Target="../media/image6.png"/><Relationship Id="rId7" Type="http://schemas.openxmlformats.org/officeDocument/2006/relationships/image" Target="../media/image78.png"/><Relationship Id="rId12" Type="http://schemas.microsoft.com/office/2007/relationships/hdphoto" Target="../media/hdphoto12.wdp"/><Relationship Id="rId2" Type="http://schemas.openxmlformats.org/officeDocument/2006/relationships/notesSlide" Target="../notesSlides/notesSlide12.xml"/><Relationship Id="rId16" Type="http://schemas.microsoft.com/office/2007/relationships/hdphoto" Target="../media/hdphoto14.wdp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11" Type="http://schemas.openxmlformats.org/officeDocument/2006/relationships/image" Target="../media/image80.png"/><Relationship Id="rId5" Type="http://schemas.openxmlformats.org/officeDocument/2006/relationships/image" Target="../media/image77.png"/><Relationship Id="rId15" Type="http://schemas.openxmlformats.org/officeDocument/2006/relationships/image" Target="../media/image82.png"/><Relationship Id="rId10" Type="http://schemas.microsoft.com/office/2007/relationships/hdphoto" Target="../media/hdphoto11.wdp"/><Relationship Id="rId4" Type="http://schemas.openxmlformats.org/officeDocument/2006/relationships/image" Target="../media/image76.png"/><Relationship Id="rId9" Type="http://schemas.openxmlformats.org/officeDocument/2006/relationships/image" Target="../media/image79.png"/><Relationship Id="rId14" Type="http://schemas.microsoft.com/office/2007/relationships/hdphoto" Target="../media/hdphoto1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3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4.wdp"/><Relationship Id="rId18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4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2.emf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21" Type="http://schemas.openxmlformats.org/officeDocument/2006/relationships/image" Target="../media/image11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9.sv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13.png"/><Relationship Id="rId10" Type="http://schemas.openxmlformats.org/officeDocument/2006/relationships/image" Target="../media/image33.svg"/><Relationship Id="rId19" Type="http://schemas.openxmlformats.org/officeDocument/2006/relationships/image" Target="../media/image14.pn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7.svg"/><Relationship Id="rId2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microsoft.com/office/2007/relationships/hdphoto" Target="../media/hdphoto5.wdp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ptura de pantalla de un videojuego&#10;&#10;Descripción generada automáticamente con confianza media">
            <a:extLst>
              <a:ext uri="{FF2B5EF4-FFF2-40B4-BE49-F238E27FC236}">
                <a16:creationId xmlns:a16="http://schemas.microsoft.com/office/drawing/2014/main" id="{1BA62121-755F-46AB-AFC6-1551CE9A85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6627"/>
            <a:ext cx="12192000" cy="6653507"/>
          </a:xfrm>
          <a:prstGeom prst="rect">
            <a:avLst/>
          </a:prstGeom>
        </p:spPr>
      </p:pic>
      <p:pic>
        <p:nvPicPr>
          <p:cNvPr id="57" name="Google Shape;57;p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brightnessContrast bright="-81000" contras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615198" y="-86627"/>
            <a:ext cx="8765669" cy="206693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8" name="Google Shape;58;p1"/>
          <p:cNvSpPr txBox="1"/>
          <p:nvPr/>
        </p:nvSpPr>
        <p:spPr>
          <a:xfrm>
            <a:off x="1565029" y="1843257"/>
            <a:ext cx="849864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0" i="1" u="none" strike="noStrike" cap="none" spc="500" dirty="0">
                <a:solidFill>
                  <a:schemeClr val="accent6">
                    <a:lumMod val="75000"/>
                  </a:schemeClr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Sostenibilidad  y  Eficiencia  Agrícola</a:t>
            </a:r>
            <a:endParaRPr lang="es-MX" sz="1100" spc="5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123;p6"/>
          <p:cNvGrpSpPr/>
          <p:nvPr/>
        </p:nvGrpSpPr>
        <p:grpSpPr>
          <a:xfrm rot="5400000">
            <a:off x="2104244" y="-2088876"/>
            <a:ext cx="1076960" cy="5286687"/>
            <a:chOff x="536" y="2031"/>
            <a:chExt cx="1696" cy="8325"/>
          </a:xfrm>
        </p:grpSpPr>
        <p:sp>
          <p:nvSpPr>
            <p:cNvPr id="38" name="Google Shape;124;p6"/>
            <p:cNvSpPr txBox="1"/>
            <p:nvPr/>
          </p:nvSpPr>
          <p:spPr>
            <a:xfrm rot="16200000">
              <a:off x="-2697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Impactos en la productividad </a:t>
              </a:r>
              <a:br>
                <a:rPr lang="es-MX" sz="4800" i="1" dirty="0">
                  <a:solidFill>
                    <a:srgbClr val="115E21"/>
                  </a:solidFill>
                  <a:latin typeface="Mistral" panose="03090702030407020403" pitchFamily="66" charset="0"/>
                  <a:ea typeface="Pacifico"/>
                  <a:cs typeface="Pacifico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CONTRIBUCIONES Y LOGROS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39" name="Google Shape;125;p6"/>
            <p:cNvCxnSpPr/>
            <p:nvPr/>
          </p:nvCxnSpPr>
          <p:spPr>
            <a:xfrm>
              <a:off x="1450" y="2079"/>
              <a:ext cx="0" cy="827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85" name="Grupo 84">
            <a:extLst>
              <a:ext uri="{FF2B5EF4-FFF2-40B4-BE49-F238E27FC236}">
                <a16:creationId xmlns:a16="http://schemas.microsoft.com/office/drawing/2014/main" id="{B0B82DBB-4BDD-4A4A-A6C9-C76BAF3BF7F0}"/>
              </a:ext>
            </a:extLst>
          </p:cNvPr>
          <p:cNvGrpSpPr/>
          <p:nvPr/>
        </p:nvGrpSpPr>
        <p:grpSpPr>
          <a:xfrm>
            <a:off x="520554" y="1051988"/>
            <a:ext cx="11220674" cy="5349756"/>
            <a:chOff x="520554" y="1103358"/>
            <a:chExt cx="11220674" cy="5349756"/>
          </a:xfrm>
        </p:grpSpPr>
        <p:grpSp>
          <p:nvGrpSpPr>
            <p:cNvPr id="86" name="Grupo 85">
              <a:extLst>
                <a:ext uri="{FF2B5EF4-FFF2-40B4-BE49-F238E27FC236}">
                  <a16:creationId xmlns:a16="http://schemas.microsoft.com/office/drawing/2014/main" id="{FF5FCFDC-04D8-4268-80C8-5C5AA74D9DDD}"/>
                </a:ext>
              </a:extLst>
            </p:cNvPr>
            <p:cNvGrpSpPr/>
            <p:nvPr/>
          </p:nvGrpSpPr>
          <p:grpSpPr>
            <a:xfrm>
              <a:off x="7424469" y="1163478"/>
              <a:ext cx="4316759" cy="5025489"/>
              <a:chOff x="7588030" y="1321124"/>
              <a:chExt cx="4316759" cy="5025489"/>
            </a:xfrm>
          </p:grpSpPr>
          <p:pic>
            <p:nvPicPr>
              <p:cNvPr id="111" name="Imagen 110">
                <a:extLst>
                  <a:ext uri="{FF2B5EF4-FFF2-40B4-BE49-F238E27FC236}">
                    <a16:creationId xmlns:a16="http://schemas.microsoft.com/office/drawing/2014/main" id="{F9B985E6-2FCE-4D6D-A07E-D205A4810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/>
              <a:stretch>
                <a:fillRect/>
              </a:stretch>
            </p:blipFill>
            <p:spPr>
              <a:xfrm>
                <a:off x="7994520" y="1321124"/>
                <a:ext cx="3527534" cy="470337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12" name="Imagen 111" descr="Imagen que contiene persona, exterior, parado, niño&#10;&#10;Descripción generada automáticamente">
                <a:extLst>
                  <a:ext uri="{FF2B5EF4-FFF2-40B4-BE49-F238E27FC236}">
                    <a16:creationId xmlns:a16="http://schemas.microsoft.com/office/drawing/2014/main" id="{8048F97C-F526-449C-9D2C-6CBB03829B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/>
              <a:srcRect/>
              <a:stretch>
                <a:fillRect/>
              </a:stretch>
            </p:blipFill>
            <p:spPr>
              <a:xfrm rot="611867">
                <a:off x="10376339" y="4388348"/>
                <a:ext cx="1227073" cy="129953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28575" cap="sq">
                <a:solidFill>
                  <a:srgbClr val="FDFDFD"/>
                </a:solidFill>
                <a:miter lim="800000"/>
                <a:headEnd/>
                <a:tailEnd/>
              </a:ln>
              <a:effectLst>
                <a:outerShdw blurRad="57150" dist="37500" dir="7560000" sy="98000" kx="110000" ky="200000" algn="tl" rotWithShape="0">
                  <a:srgbClr val="000000">
                    <a:alpha val="20000"/>
                  </a:srgbClr>
                </a:outerShdw>
                <a:softEdge rad="0"/>
              </a:effectLst>
              <a:scene3d>
                <a:camera prst="perspectiveRelaxed">
                  <a:rot lat="18960000" lon="0" rev="0"/>
                </a:camera>
                <a:lightRig rig="twoPt" dir="t">
                  <a:rot lat="0" lon="0" rev="7200000"/>
                </a:lightRig>
              </a:scene3d>
              <a:sp3d prstMaterial="matte">
                <a:bevelT w="22860" h="12700"/>
                <a:contourClr>
                  <a:srgbClr val="FFFFFF"/>
                </a:contourClr>
              </a:sp3d>
            </p:spPr>
          </p:pic>
          <p:pic>
            <p:nvPicPr>
              <p:cNvPr id="113" name="Imagen 112">
                <a:extLst>
                  <a:ext uri="{FF2B5EF4-FFF2-40B4-BE49-F238E27FC236}">
                    <a16:creationId xmlns:a16="http://schemas.microsoft.com/office/drawing/2014/main" id="{16A50B12-3AA1-4752-9CD8-CDFC7E0AA4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/>
              <a:srcRect l="-1758" r="-432"/>
              <a:stretch>
                <a:fillRect/>
              </a:stretch>
            </p:blipFill>
            <p:spPr>
              <a:xfrm rot="1458345">
                <a:off x="10848722" y="5314950"/>
                <a:ext cx="1056067" cy="1031663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28575" cap="sq">
                <a:solidFill>
                  <a:srgbClr val="FDFDFD"/>
                </a:solidFill>
                <a:miter lim="800000"/>
                <a:headEnd/>
                <a:tailEnd/>
              </a:ln>
              <a:effectLst>
                <a:outerShdw blurRad="57150" dist="37500" dir="7560000" sy="98000" kx="110000" ky="200000" algn="tl" rotWithShape="0">
                  <a:srgbClr val="000000">
                    <a:alpha val="20000"/>
                  </a:srgbClr>
                </a:outerShdw>
                <a:softEdge rad="0"/>
              </a:effectLst>
              <a:scene3d>
                <a:camera prst="perspectiveRelaxed">
                  <a:rot lat="18960000" lon="0" rev="0"/>
                </a:camera>
                <a:lightRig rig="twoPt" dir="t">
                  <a:rot lat="0" lon="0" rev="7200000"/>
                </a:lightRig>
              </a:scene3d>
              <a:sp3d prstMaterial="matte">
                <a:bevelT w="22860" h="12700"/>
                <a:contourClr>
                  <a:srgbClr val="FFFFFF"/>
                </a:contourClr>
              </a:sp3d>
            </p:spPr>
          </p:pic>
          <p:pic>
            <p:nvPicPr>
              <p:cNvPr id="114" name="Imagen 113" descr="Imagen que contiene exterior, pasto, hombre, agua&#10;&#10;Descripción generada automáticamente">
                <a:extLst>
                  <a:ext uri="{FF2B5EF4-FFF2-40B4-BE49-F238E27FC236}">
                    <a16:creationId xmlns:a16="http://schemas.microsoft.com/office/drawing/2014/main" id="{CE2A6DB1-04D4-4A76-B64F-1A66FF0C39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/>
              <a:srcRect/>
              <a:stretch>
                <a:fillRect/>
              </a:stretch>
            </p:blipFill>
            <p:spPr>
              <a:xfrm rot="66232">
                <a:off x="9089897" y="4323740"/>
                <a:ext cx="1300323" cy="1123014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28575" cap="sq">
                <a:solidFill>
                  <a:srgbClr val="FDFDFD"/>
                </a:solidFill>
                <a:miter lim="800000"/>
                <a:headEnd/>
                <a:tailEnd/>
              </a:ln>
              <a:effectLst>
                <a:outerShdw blurRad="57150" dist="37500" dir="7560000" sy="98000" kx="110000" ky="200000" algn="tl" rotWithShape="0">
                  <a:srgbClr val="000000">
                    <a:alpha val="20000"/>
                  </a:srgbClr>
                </a:outerShdw>
                <a:softEdge rad="0"/>
              </a:effectLst>
              <a:scene3d>
                <a:camera prst="perspectiveRelaxed">
                  <a:rot lat="18960000" lon="0" rev="0"/>
                </a:camera>
                <a:lightRig rig="twoPt" dir="t">
                  <a:rot lat="0" lon="0" rev="7200000"/>
                </a:lightRig>
              </a:scene3d>
              <a:sp3d prstMaterial="matte">
                <a:bevelT w="22860" h="12700"/>
                <a:contourClr>
                  <a:srgbClr val="FFFFFF"/>
                </a:contourClr>
              </a:sp3d>
            </p:spPr>
          </p:pic>
          <p:pic>
            <p:nvPicPr>
              <p:cNvPr id="115" name="Imagen 114">
                <a:extLst>
                  <a:ext uri="{FF2B5EF4-FFF2-40B4-BE49-F238E27FC236}">
                    <a16:creationId xmlns:a16="http://schemas.microsoft.com/office/drawing/2014/main" id="{A136C476-9B31-4C6B-9BFC-0F9010C6FC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/>
              <a:stretch>
                <a:fillRect/>
              </a:stretch>
            </p:blipFill>
            <p:spPr>
              <a:xfrm rot="20911297">
                <a:off x="7844728" y="4506447"/>
                <a:ext cx="1284426" cy="114799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28575" cap="sq">
                <a:solidFill>
                  <a:srgbClr val="FDFDFD"/>
                </a:solidFill>
                <a:miter lim="800000"/>
                <a:headEnd/>
                <a:tailEnd/>
              </a:ln>
              <a:effectLst>
                <a:outerShdw blurRad="57150" dist="37500" dir="7560000" sy="98000" kx="110000" ky="200000" algn="tl" rotWithShape="0">
                  <a:srgbClr val="000000">
                    <a:alpha val="20000"/>
                  </a:srgbClr>
                </a:outerShdw>
                <a:softEdge rad="0"/>
              </a:effectLst>
              <a:scene3d>
                <a:camera prst="perspectiveRelaxed">
                  <a:rot lat="18960000" lon="0" rev="0"/>
                </a:camera>
                <a:lightRig rig="twoPt" dir="t">
                  <a:rot lat="0" lon="0" rev="7200000"/>
                </a:lightRig>
              </a:scene3d>
              <a:sp3d prstMaterial="matte">
                <a:bevelT w="22860" h="12700"/>
                <a:contourClr>
                  <a:srgbClr val="FFFFFF"/>
                </a:contourClr>
              </a:sp3d>
            </p:spPr>
          </p:pic>
          <p:pic>
            <p:nvPicPr>
              <p:cNvPr id="116" name="Imagen 115">
                <a:extLst>
                  <a:ext uri="{FF2B5EF4-FFF2-40B4-BE49-F238E27FC236}">
                    <a16:creationId xmlns:a16="http://schemas.microsoft.com/office/drawing/2014/main" id="{5CED0DED-7A5A-4B42-9331-822B0DE90D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/>
              <a:srcRect/>
              <a:stretch>
                <a:fillRect/>
              </a:stretch>
            </p:blipFill>
            <p:spPr>
              <a:xfrm rot="504524">
                <a:off x="9850717" y="5222309"/>
                <a:ext cx="1272980" cy="1060729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28575" cap="sq">
                <a:solidFill>
                  <a:srgbClr val="FDFDFD"/>
                </a:solidFill>
                <a:miter lim="800000"/>
                <a:headEnd/>
                <a:tailEnd/>
              </a:ln>
              <a:effectLst>
                <a:outerShdw blurRad="57150" dist="37500" dir="7560000" sy="98000" kx="110000" ky="200000" algn="tl" rotWithShape="0">
                  <a:srgbClr val="000000">
                    <a:alpha val="20000"/>
                  </a:srgbClr>
                </a:outerShdw>
                <a:softEdge rad="0"/>
              </a:effectLst>
              <a:scene3d>
                <a:camera prst="perspectiveRelaxed">
                  <a:rot lat="18960000" lon="0" rev="0"/>
                </a:camera>
                <a:lightRig rig="twoPt" dir="t">
                  <a:rot lat="0" lon="0" rev="7200000"/>
                </a:lightRig>
              </a:scene3d>
              <a:sp3d prstMaterial="matte">
                <a:bevelT w="22860" h="12700"/>
                <a:contourClr>
                  <a:srgbClr val="FFFFFF"/>
                </a:contourClr>
              </a:sp3d>
            </p:spPr>
          </p:pic>
          <p:pic>
            <p:nvPicPr>
              <p:cNvPr id="117" name="Imagen 116" descr="Un campo con árboles&#10;&#10;Descripción generada automáticamente">
                <a:extLst>
                  <a:ext uri="{FF2B5EF4-FFF2-40B4-BE49-F238E27FC236}">
                    <a16:creationId xmlns:a16="http://schemas.microsoft.com/office/drawing/2014/main" id="{2B5FC8E2-DF74-4C69-9F6F-5CA14E20F0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/>
              <a:stretch>
                <a:fillRect/>
              </a:stretch>
            </p:blipFill>
            <p:spPr>
              <a:xfrm rot="21258366">
                <a:off x="8659815" y="5206600"/>
                <a:ext cx="1283876" cy="1123522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28575" cap="sq">
                <a:solidFill>
                  <a:srgbClr val="FDFDFD"/>
                </a:solidFill>
                <a:miter lim="800000"/>
                <a:headEnd/>
                <a:tailEnd/>
              </a:ln>
              <a:effectLst>
                <a:outerShdw blurRad="57150" dist="37500" dir="7560000" sy="98000" kx="110000" ky="200000" algn="tl" rotWithShape="0">
                  <a:srgbClr val="000000">
                    <a:alpha val="20000"/>
                  </a:srgbClr>
                </a:outerShdw>
                <a:softEdge rad="0"/>
              </a:effectLst>
              <a:scene3d>
                <a:camera prst="perspectiveRelaxed">
                  <a:rot lat="18960000" lon="0" rev="0"/>
                </a:camera>
                <a:lightRig rig="twoPt" dir="t">
                  <a:rot lat="0" lon="0" rev="7200000"/>
                </a:lightRig>
              </a:scene3d>
              <a:sp3d prstMaterial="matte">
                <a:bevelT w="22860" h="12700"/>
                <a:contourClr>
                  <a:srgbClr val="FFFFFF"/>
                </a:contourClr>
              </a:sp3d>
            </p:spPr>
          </p:pic>
          <p:pic>
            <p:nvPicPr>
              <p:cNvPr id="118" name="Imagen 117">
                <a:extLst>
                  <a:ext uri="{FF2B5EF4-FFF2-40B4-BE49-F238E27FC236}">
                    <a16:creationId xmlns:a16="http://schemas.microsoft.com/office/drawing/2014/main" id="{9476D095-022A-48DD-AE61-DA9F28383E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screen"/>
              <a:srcRect/>
              <a:stretch>
                <a:fillRect/>
              </a:stretch>
            </p:blipFill>
            <p:spPr>
              <a:xfrm rot="20689508">
                <a:off x="7588030" y="5252563"/>
                <a:ext cx="1182560" cy="1067353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28575" cap="sq">
                <a:solidFill>
                  <a:srgbClr val="FDFDFD"/>
                </a:solidFill>
                <a:miter lim="800000"/>
                <a:headEnd/>
                <a:tailEnd/>
              </a:ln>
              <a:effectLst>
                <a:outerShdw blurRad="57150" dist="37500" dir="7560000" sy="98000" kx="110000" ky="200000" algn="tl" rotWithShape="0">
                  <a:srgbClr val="000000">
                    <a:alpha val="20000"/>
                  </a:srgbClr>
                </a:outerShdw>
                <a:softEdge rad="0"/>
              </a:effectLst>
              <a:scene3d>
                <a:camera prst="perspectiveRelaxed">
                  <a:rot lat="18960000" lon="0" rev="0"/>
                </a:camera>
                <a:lightRig rig="twoPt" dir="t">
                  <a:rot lat="0" lon="0" rev="7200000"/>
                </a:lightRig>
              </a:scene3d>
              <a:sp3d prstMaterial="matte">
                <a:bevelT w="22860" h="12700"/>
                <a:contourClr>
                  <a:srgbClr val="FFFFFF"/>
                </a:contourClr>
              </a:sp3d>
            </p:spPr>
          </p:pic>
        </p:grpSp>
        <p:grpSp>
          <p:nvGrpSpPr>
            <p:cNvPr id="87" name="Grupo 86">
              <a:extLst>
                <a:ext uri="{FF2B5EF4-FFF2-40B4-BE49-F238E27FC236}">
                  <a16:creationId xmlns:a16="http://schemas.microsoft.com/office/drawing/2014/main" id="{B3F53DC5-D68C-4211-9D50-2B2DB1FEAF4D}"/>
                </a:ext>
              </a:extLst>
            </p:cNvPr>
            <p:cNvGrpSpPr/>
            <p:nvPr/>
          </p:nvGrpSpPr>
          <p:grpSpPr>
            <a:xfrm>
              <a:off x="520554" y="1103358"/>
              <a:ext cx="6379017" cy="5349756"/>
              <a:chOff x="520554" y="1103358"/>
              <a:chExt cx="6379017" cy="5349756"/>
            </a:xfrm>
          </p:grpSpPr>
          <p:grpSp>
            <p:nvGrpSpPr>
              <p:cNvPr id="88" name="Google Shape;305;p14">
                <a:extLst>
                  <a:ext uri="{FF2B5EF4-FFF2-40B4-BE49-F238E27FC236}">
                    <a16:creationId xmlns:a16="http://schemas.microsoft.com/office/drawing/2014/main" id="{EEB7FEE8-972E-4BB7-A4AF-84A2316EB6C3}"/>
                  </a:ext>
                </a:extLst>
              </p:cNvPr>
              <p:cNvGrpSpPr/>
              <p:nvPr/>
            </p:nvGrpSpPr>
            <p:grpSpPr>
              <a:xfrm>
                <a:off x="3832521" y="1103358"/>
                <a:ext cx="3067050" cy="1588114"/>
                <a:chOff x="9909" y="1542"/>
                <a:chExt cx="6036" cy="3598"/>
              </a:xfrm>
            </p:grpSpPr>
            <p:grpSp>
              <p:nvGrpSpPr>
                <p:cNvPr id="106" name="Google Shape;306;p14">
                  <a:extLst>
                    <a:ext uri="{FF2B5EF4-FFF2-40B4-BE49-F238E27FC236}">
                      <a16:creationId xmlns:a16="http://schemas.microsoft.com/office/drawing/2014/main" id="{687D69D2-4C0F-4770-8D35-1C574550E88E}"/>
                    </a:ext>
                  </a:extLst>
                </p:cNvPr>
                <p:cNvGrpSpPr/>
                <p:nvPr/>
              </p:nvGrpSpPr>
              <p:grpSpPr>
                <a:xfrm>
                  <a:off x="9971" y="1665"/>
                  <a:ext cx="5974" cy="3475"/>
                  <a:chOff x="754" y="4464"/>
                  <a:chExt cx="3055" cy="3475"/>
                </a:xfrm>
              </p:grpSpPr>
              <p:sp>
                <p:nvSpPr>
                  <p:cNvPr id="109" name="Google Shape;307;p14">
                    <a:extLst>
                      <a:ext uri="{FF2B5EF4-FFF2-40B4-BE49-F238E27FC236}">
                        <a16:creationId xmlns:a16="http://schemas.microsoft.com/office/drawing/2014/main" id="{DAFEE74F-077D-415B-AE2E-BD7C543C05D1}"/>
                      </a:ext>
                    </a:extLst>
                  </p:cNvPr>
                  <p:cNvSpPr/>
                  <p:nvPr/>
                </p:nvSpPr>
                <p:spPr>
                  <a:xfrm>
                    <a:off x="754" y="4464"/>
                    <a:ext cx="3055" cy="3475"/>
                  </a:xfrm>
                  <a:prstGeom prst="roundRect">
                    <a:avLst>
                      <a:gd name="adj" fmla="val 10608"/>
                    </a:avLst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57150" cap="flat" cmpd="sng">
                    <a:solidFill>
                      <a:schemeClr val="accent6">
                        <a:lumMod val="7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es-MX" sz="1600">
                      <a:solidFill>
                        <a:schemeClr val="accent6">
                          <a:lumMod val="75000"/>
                        </a:schemeClr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10" name="Google Shape;308;p14">
                    <a:extLst>
                      <a:ext uri="{FF2B5EF4-FFF2-40B4-BE49-F238E27FC236}">
                        <a16:creationId xmlns:a16="http://schemas.microsoft.com/office/drawing/2014/main" id="{A1387748-5973-437C-B3B2-72B2412AFDA6}"/>
                      </a:ext>
                    </a:extLst>
                  </p:cNvPr>
                  <p:cNvSpPr txBox="1"/>
                  <p:nvPr/>
                </p:nvSpPr>
                <p:spPr>
                  <a:xfrm>
                    <a:off x="754" y="7003"/>
                    <a:ext cx="3055" cy="83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50800" dist="38100" dir="2700000" algn="tl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s-MX" sz="1800" b="1" dirty="0">
                        <a:solidFill>
                          <a:schemeClr val="bg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rPr>
                      <a:t>FERTILIZER SAVING</a:t>
                    </a:r>
                    <a:endParaRPr lang="es-MX" sz="12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pic>
              <p:nvPicPr>
                <p:cNvPr id="107" name="Google Shape;309;p14">
                  <a:extLst>
                    <a:ext uri="{FF2B5EF4-FFF2-40B4-BE49-F238E27FC236}">
                      <a16:creationId xmlns:a16="http://schemas.microsoft.com/office/drawing/2014/main" id="{5FDC254B-1E8F-4C9F-8965-800FBDE103CB}"/>
                    </a:ext>
                  </a:extLst>
                </p:cNvPr>
                <p:cNvPicPr preferRelativeResize="0"/>
                <p:nvPr/>
              </p:nvPicPr>
              <p:blipFill rotWithShape="1">
                <a:blip r:embed="rId11" cstate="screen">
                  <a:biLevel thresh="25000"/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rightnessContrast bright="-40000" contrast="-400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14200" y="2299"/>
                  <a:ext cx="1521" cy="1521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</p:pic>
            <p:sp>
              <p:nvSpPr>
                <p:cNvPr id="108" name="Google Shape;310;p14">
                  <a:extLst>
                    <a:ext uri="{FF2B5EF4-FFF2-40B4-BE49-F238E27FC236}">
                      <a16:creationId xmlns:a16="http://schemas.microsoft.com/office/drawing/2014/main" id="{21981E15-7134-4B96-8F32-4F29CD0B6694}"/>
                    </a:ext>
                  </a:extLst>
                </p:cNvPr>
                <p:cNvSpPr txBox="1"/>
                <p:nvPr/>
              </p:nvSpPr>
              <p:spPr>
                <a:xfrm>
                  <a:off x="9909" y="1542"/>
                  <a:ext cx="4459" cy="2604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MX" sz="80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Quattrocento Sans" panose="020B0502050000020003"/>
                      <a:ea typeface="Quattrocento Sans" panose="020B0502050000020003"/>
                      <a:cs typeface="Quattrocento Sans" panose="020B0502050000020003"/>
                      <a:sym typeface="Quattrocento Sans" panose="020B0502050000020003"/>
                    </a:rPr>
                    <a:t>30%</a:t>
                  </a:r>
                  <a:endParaRPr lang="es-MX" sz="8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89" name="Google Shape;311;p14">
                <a:extLst>
                  <a:ext uri="{FF2B5EF4-FFF2-40B4-BE49-F238E27FC236}">
                    <a16:creationId xmlns:a16="http://schemas.microsoft.com/office/drawing/2014/main" id="{46147EB2-2017-4A23-A60D-2242743EBA0D}"/>
                  </a:ext>
                </a:extLst>
              </p:cNvPr>
              <p:cNvGrpSpPr/>
              <p:nvPr/>
            </p:nvGrpSpPr>
            <p:grpSpPr>
              <a:xfrm>
                <a:off x="520554" y="1111303"/>
                <a:ext cx="3116846" cy="1580169"/>
                <a:chOff x="3391" y="1560"/>
                <a:chExt cx="6134" cy="3580"/>
              </a:xfrm>
            </p:grpSpPr>
            <p:grpSp>
              <p:nvGrpSpPr>
                <p:cNvPr id="102" name="Google Shape;312;p14">
                  <a:extLst>
                    <a:ext uri="{FF2B5EF4-FFF2-40B4-BE49-F238E27FC236}">
                      <a16:creationId xmlns:a16="http://schemas.microsoft.com/office/drawing/2014/main" id="{850EEAFC-BB09-4556-9DF0-CAA63C448162}"/>
                    </a:ext>
                  </a:extLst>
                </p:cNvPr>
                <p:cNvGrpSpPr/>
                <p:nvPr/>
              </p:nvGrpSpPr>
              <p:grpSpPr>
                <a:xfrm>
                  <a:off x="3580" y="1665"/>
                  <a:ext cx="5945" cy="3475"/>
                  <a:chOff x="1252" y="4464"/>
                  <a:chExt cx="3040" cy="3475"/>
                </a:xfrm>
              </p:grpSpPr>
              <p:sp>
                <p:nvSpPr>
                  <p:cNvPr id="104" name="Google Shape;313;p14">
                    <a:extLst>
                      <a:ext uri="{FF2B5EF4-FFF2-40B4-BE49-F238E27FC236}">
                        <a16:creationId xmlns:a16="http://schemas.microsoft.com/office/drawing/2014/main" id="{14FEF9F3-B744-4C7E-809C-A10BE73CD255}"/>
                      </a:ext>
                    </a:extLst>
                  </p:cNvPr>
                  <p:cNvSpPr/>
                  <p:nvPr/>
                </p:nvSpPr>
                <p:spPr>
                  <a:xfrm>
                    <a:off x="1252" y="4464"/>
                    <a:ext cx="3040" cy="3475"/>
                  </a:xfrm>
                  <a:prstGeom prst="roundRect">
                    <a:avLst>
                      <a:gd name="adj" fmla="val 10608"/>
                    </a:avLst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57150" cap="flat" cmpd="sng">
                    <a:solidFill>
                      <a:schemeClr val="accent6">
                        <a:lumMod val="75000"/>
                      </a:schemeClr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es-MX" sz="1600" dirty="0">
                      <a:solidFill>
                        <a:schemeClr val="accent6">
                          <a:lumMod val="75000"/>
                        </a:schemeClr>
                      </a:solidFill>
                      <a:effectLst>
                        <a:glow rad="139700">
                          <a:schemeClr val="accent6">
                            <a:satMod val="175000"/>
                            <a:alpha val="40000"/>
                          </a:schemeClr>
                        </a:glow>
                      </a:effectLst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05" name="Google Shape;314;p14">
                    <a:extLst>
                      <a:ext uri="{FF2B5EF4-FFF2-40B4-BE49-F238E27FC236}">
                        <a16:creationId xmlns:a16="http://schemas.microsoft.com/office/drawing/2014/main" id="{EC39118F-8CA8-4735-9100-DE0D97FAC8C8}"/>
                      </a:ext>
                    </a:extLst>
                  </p:cNvPr>
                  <p:cNvSpPr txBox="1"/>
                  <p:nvPr/>
                </p:nvSpPr>
                <p:spPr>
                  <a:xfrm>
                    <a:off x="1299" y="6927"/>
                    <a:ext cx="2939" cy="83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50800" dist="38100" dir="2700000" algn="tl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s-MX" sz="1800" b="1" dirty="0">
                        <a:solidFill>
                          <a:schemeClr val="bg1"/>
                        </a:solidFill>
                        <a:latin typeface="Quattrocento Sans"/>
                        <a:sym typeface="Quattrocento Sans"/>
                      </a:rPr>
                      <a:t>WATER SAVING</a:t>
                    </a:r>
                    <a:endParaRPr lang="es-MX" sz="12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103" name="Google Shape;316;p14">
                  <a:extLst>
                    <a:ext uri="{FF2B5EF4-FFF2-40B4-BE49-F238E27FC236}">
                      <a16:creationId xmlns:a16="http://schemas.microsoft.com/office/drawing/2014/main" id="{6FFB6740-A0C4-4F5B-B62A-A9A0134FF483}"/>
                    </a:ext>
                  </a:extLst>
                </p:cNvPr>
                <p:cNvSpPr txBox="1"/>
                <p:nvPr/>
              </p:nvSpPr>
              <p:spPr>
                <a:xfrm>
                  <a:off x="3391" y="1560"/>
                  <a:ext cx="4557" cy="2998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MX" sz="80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Quattrocento Sans" panose="020B0502050000020003"/>
                      <a:ea typeface="Quattrocento Sans" panose="020B0502050000020003"/>
                      <a:cs typeface="Quattrocento Sans" panose="020B0502050000020003"/>
                      <a:sym typeface="Quattrocento Sans" panose="020B0502050000020003"/>
                    </a:rPr>
                    <a:t>35%</a:t>
                  </a:r>
                  <a:endParaRPr lang="es-MX" sz="1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pic>
            <p:nvPicPr>
              <p:cNvPr id="90" name="Google Shape;317;p14">
                <a:extLst>
                  <a:ext uri="{FF2B5EF4-FFF2-40B4-BE49-F238E27FC236}">
                    <a16:creationId xmlns:a16="http://schemas.microsoft.com/office/drawing/2014/main" id="{174E1B3C-55FB-459C-ADF2-047939331676}"/>
                  </a:ext>
                </a:extLst>
              </p:cNvPr>
              <p:cNvPicPr preferRelativeResize="0"/>
              <p:nvPr/>
            </p:nvPicPr>
            <p:blipFill rotWithShape="1">
              <a:blip r:embed="rId13" cstate="screen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696351" y="1392469"/>
                <a:ext cx="762697" cy="67223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</p:pic>
          <p:sp>
            <p:nvSpPr>
              <p:cNvPr id="91" name="Google Shape;70;p2">
                <a:extLst>
                  <a:ext uri="{FF2B5EF4-FFF2-40B4-BE49-F238E27FC236}">
                    <a16:creationId xmlns:a16="http://schemas.microsoft.com/office/drawing/2014/main" id="{7C39FC4B-D0CA-45CB-9B5E-005E7BCCFB3D}"/>
                  </a:ext>
                </a:extLst>
              </p:cNvPr>
              <p:cNvSpPr txBox="1"/>
              <p:nvPr/>
            </p:nvSpPr>
            <p:spPr>
              <a:xfrm>
                <a:off x="1074025" y="4852716"/>
                <a:ext cx="5351005" cy="1600398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6600" b="1" dirty="0"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1 año más de agua </a:t>
                </a:r>
                <a:r>
                  <a:rPr lang="es-MX" sz="3200" b="1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sym typeface="Quattrocento Sans" panose="020B0502050000020003"/>
                  </a:rPr>
                  <a:t>por </a:t>
                </a:r>
                <a:r>
                  <a:rPr lang="es-MX" sz="3200" b="1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cada 3 años de trabajo agrícola</a:t>
                </a:r>
                <a:endParaRPr lang="es-MX" sz="1200" dirty="0">
                  <a:solidFill>
                    <a:srgbClr val="C00000"/>
                  </a:solidFill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sp>
            <p:nvSpPr>
              <p:cNvPr id="92" name="Rectángulo: esquinas redondeadas 22">
                <a:extLst>
                  <a:ext uri="{FF2B5EF4-FFF2-40B4-BE49-F238E27FC236}">
                    <a16:creationId xmlns:a16="http://schemas.microsoft.com/office/drawing/2014/main" id="{33611255-9D91-437C-8E97-0AF872042BEF}"/>
                  </a:ext>
                </a:extLst>
              </p:cNvPr>
              <p:cNvSpPr/>
              <p:nvPr/>
            </p:nvSpPr>
            <p:spPr>
              <a:xfrm>
                <a:off x="1696953" y="3054104"/>
                <a:ext cx="865100" cy="865100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 w="19050" cap="flat" cmpd="sng">
                <a:solidFill>
                  <a:schemeClr val="accent6">
                    <a:lumMod val="7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lang="es-MX">
                  <a:solidFill>
                    <a:schemeClr val="accent6">
                      <a:lumMod val="75000"/>
                    </a:schemeClr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93" name="Rectángulo: esquinas redondeadas 23">
                <a:extLst>
                  <a:ext uri="{FF2B5EF4-FFF2-40B4-BE49-F238E27FC236}">
                    <a16:creationId xmlns:a16="http://schemas.microsoft.com/office/drawing/2014/main" id="{EF2064A0-19FF-4D76-9790-AE5814F18B6E}"/>
                  </a:ext>
                </a:extLst>
              </p:cNvPr>
              <p:cNvSpPr/>
              <p:nvPr/>
            </p:nvSpPr>
            <p:spPr>
              <a:xfrm>
                <a:off x="2781333" y="3054104"/>
                <a:ext cx="865100" cy="865100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 w="19050" cap="flat" cmpd="sng">
                <a:solidFill>
                  <a:schemeClr val="accent6">
                    <a:lumMod val="7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lang="es-MX">
                  <a:solidFill>
                    <a:schemeClr val="accent6">
                      <a:lumMod val="75000"/>
                    </a:schemeClr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94" name="Rectángulo: esquinas redondeadas 24">
                <a:extLst>
                  <a:ext uri="{FF2B5EF4-FFF2-40B4-BE49-F238E27FC236}">
                    <a16:creationId xmlns:a16="http://schemas.microsoft.com/office/drawing/2014/main" id="{270C161A-1A6E-4B47-9676-3A34F2369CAF}"/>
                  </a:ext>
                </a:extLst>
              </p:cNvPr>
              <p:cNvSpPr/>
              <p:nvPr/>
            </p:nvSpPr>
            <p:spPr>
              <a:xfrm>
                <a:off x="3865713" y="3054104"/>
                <a:ext cx="865100" cy="865100"/>
              </a:xfrm>
              <a:prstGeom prst="roundRect">
                <a:avLst/>
              </a:prstGeom>
              <a:blipFill>
                <a:blip r:embed="rId17"/>
                <a:stretch>
                  <a:fillRect/>
                </a:stretch>
              </a:blipFill>
              <a:ln w="19050" cap="flat" cmpd="sng">
                <a:solidFill>
                  <a:schemeClr val="accent6">
                    <a:lumMod val="7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lang="es-MX">
                  <a:solidFill>
                    <a:schemeClr val="accent6">
                      <a:lumMod val="75000"/>
                    </a:schemeClr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95" name="Rectángulo: esquinas redondeadas 25">
                <a:extLst>
                  <a:ext uri="{FF2B5EF4-FFF2-40B4-BE49-F238E27FC236}">
                    <a16:creationId xmlns:a16="http://schemas.microsoft.com/office/drawing/2014/main" id="{0434825E-C7C1-42CD-881F-87BE7319DE44}"/>
                  </a:ext>
                </a:extLst>
              </p:cNvPr>
              <p:cNvSpPr/>
              <p:nvPr/>
            </p:nvSpPr>
            <p:spPr>
              <a:xfrm>
                <a:off x="4950093" y="3054104"/>
                <a:ext cx="865100" cy="865100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  <a:ln w="19050" cap="flat" cmpd="sng">
                <a:solidFill>
                  <a:schemeClr val="accent6">
                    <a:lumMod val="7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lang="es-MX">
                  <a:solidFill>
                    <a:schemeClr val="accent6">
                      <a:lumMod val="75000"/>
                    </a:schemeClr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96" name="Rectángulo: esquinas redondeadas 26">
                <a:extLst>
                  <a:ext uri="{FF2B5EF4-FFF2-40B4-BE49-F238E27FC236}">
                    <a16:creationId xmlns:a16="http://schemas.microsoft.com/office/drawing/2014/main" id="{8942E7B5-6FAA-4B3F-B046-921440514567}"/>
                  </a:ext>
                </a:extLst>
              </p:cNvPr>
              <p:cNvSpPr/>
              <p:nvPr/>
            </p:nvSpPr>
            <p:spPr>
              <a:xfrm>
                <a:off x="6034471" y="3054104"/>
                <a:ext cx="865100" cy="865100"/>
              </a:xfrm>
              <a:prstGeom prst="roundRect">
                <a:avLst/>
              </a:prstGeom>
              <a:blipFill>
                <a:blip r:embed="rId19"/>
                <a:stretch>
                  <a:fillRect/>
                </a:stretch>
              </a:blipFill>
              <a:ln w="19050" cap="flat" cmpd="sng">
                <a:solidFill>
                  <a:schemeClr val="accent6">
                    <a:lumMod val="7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lang="es-MX">
                  <a:solidFill>
                    <a:schemeClr val="accent6">
                      <a:lumMod val="75000"/>
                    </a:schemeClr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97" name="Rectángulo: esquinas redondeadas 27">
                <a:extLst>
                  <a:ext uri="{FF2B5EF4-FFF2-40B4-BE49-F238E27FC236}">
                    <a16:creationId xmlns:a16="http://schemas.microsoft.com/office/drawing/2014/main" id="{0C3AAF0D-8EB5-4310-AC5E-EA6A15635D60}"/>
                  </a:ext>
                </a:extLst>
              </p:cNvPr>
              <p:cNvSpPr/>
              <p:nvPr/>
            </p:nvSpPr>
            <p:spPr>
              <a:xfrm>
                <a:off x="612573" y="3054104"/>
                <a:ext cx="865100" cy="865100"/>
              </a:xfrm>
              <a:prstGeom prst="roundRect">
                <a:avLst/>
              </a:prstGeom>
              <a:blipFill>
                <a:blip r:embed="rId20"/>
                <a:stretch>
                  <a:fillRect/>
                </a:stretch>
              </a:blipFill>
              <a:ln w="19050" cap="flat" cmpd="sng">
                <a:solidFill>
                  <a:schemeClr val="accent6">
                    <a:lumMod val="7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lang="es-MX">
                  <a:solidFill>
                    <a:schemeClr val="accent6">
                      <a:lumMod val="75000"/>
                    </a:schemeClr>
                  </a:solidFill>
                  <a:latin typeface="Calibri"/>
                  <a:cs typeface="Calibri"/>
                </a:endParaRPr>
              </a:p>
            </p:txBody>
          </p:sp>
          <p:grpSp>
            <p:nvGrpSpPr>
              <p:cNvPr id="98" name="Grupo 97">
                <a:extLst>
                  <a:ext uri="{FF2B5EF4-FFF2-40B4-BE49-F238E27FC236}">
                    <a16:creationId xmlns:a16="http://schemas.microsoft.com/office/drawing/2014/main" id="{6B787E4E-1310-46D9-BE7A-56BE53FC198E}"/>
                  </a:ext>
                </a:extLst>
              </p:cNvPr>
              <p:cNvGrpSpPr/>
              <p:nvPr/>
            </p:nvGrpSpPr>
            <p:grpSpPr>
              <a:xfrm>
                <a:off x="2371533" y="4262954"/>
                <a:ext cx="2624240" cy="752885"/>
                <a:chOff x="2371533" y="5999280"/>
                <a:chExt cx="2624240" cy="752885"/>
              </a:xfrm>
            </p:grpSpPr>
            <p:pic>
              <p:nvPicPr>
                <p:cNvPr id="99" name="Picture 2" descr="Brush lines set and underlines elements leinwandbilder • bilder Zick-Zack-,  unterstreichen, Skizze | myloview.de">
                  <a:extLst>
                    <a:ext uri="{FF2B5EF4-FFF2-40B4-BE49-F238E27FC236}">
                      <a16:creationId xmlns:a16="http://schemas.microsoft.com/office/drawing/2014/main" id="{A250F0AC-5BD8-4DE2-BF66-6DA215FDF7D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1">
                  <a:clrChange>
                    <a:clrFrom>
                      <a:srgbClr val="FEFEFE"/>
                    </a:clrFrom>
                    <a:clrTo>
                      <a:srgbClr val="FEFEFE">
                        <a:alpha val="0"/>
                      </a:srgbClr>
                    </a:clrTo>
                  </a:clrChange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2">
                          <a14:imgEffect>
                            <a14:brightnessContrast bright="40000" contrast="-20000"/>
                          </a14:imgEffect>
                          <a14:imgEffect>
                            <a14:colorTemperature colorTemp="11200"/>
                          </a14:imgEffect>
                          <a14:imgEffect>
                            <a14:saturation sat="400000"/>
                          </a14:imgEffect>
                          <a14:imgEffect>
                            <a14:sharpenSoften amoun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026" t="6359" r="15003" b="83682"/>
                <a:stretch>
                  <a:fillRect/>
                </a:stretch>
              </p:blipFill>
              <p:spPr bwMode="auto">
                <a:xfrm>
                  <a:off x="2658045" y="6586618"/>
                  <a:ext cx="2024114" cy="1655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0" name="Google Shape;70;p2">
                  <a:extLst>
                    <a:ext uri="{FF2B5EF4-FFF2-40B4-BE49-F238E27FC236}">
                      <a16:creationId xmlns:a16="http://schemas.microsoft.com/office/drawing/2014/main" id="{FA5C2D5C-6BEF-44DF-8FC8-68755E4469BC}"/>
                    </a:ext>
                  </a:extLst>
                </p:cNvPr>
                <p:cNvSpPr txBox="1"/>
                <p:nvPr/>
              </p:nvSpPr>
              <p:spPr>
                <a:xfrm rot="21439259">
                  <a:off x="2371533" y="6043411"/>
                  <a:ext cx="2624240" cy="58473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MX" sz="3200" dirty="0">
                      <a:solidFill>
                        <a:srgbClr val="115E21"/>
                      </a:solidFill>
                      <a:latin typeface="Agency FB" panose="020B0503020202020204" pitchFamily="34" charset="0"/>
                      <a:ea typeface="Quattrocento Sans" panose="020B0502050000020003"/>
                      <a:cs typeface="Quattrocento Sans" panose="020B0502050000020003"/>
                      <a:sym typeface="Quattrocento Sans" panose="020B0502050000020003"/>
                    </a:rPr>
                    <a:t>¡ Ahorro de agua !</a:t>
                  </a:r>
                  <a:endParaRPr lang="es-MX" dirty="0">
                    <a:solidFill>
                      <a:srgbClr val="115E21"/>
                    </a:solidFill>
                    <a:latin typeface="Agency FB" panose="020B0503020202020204" pitchFamily="34" charset="0"/>
                  </a:endParaRPr>
                </a:p>
              </p:txBody>
            </p:sp>
            <p:pic>
              <p:nvPicPr>
                <p:cNvPr id="101" name="Picture 2" descr="Brush lines set and underlines elements leinwandbilder • bilder Zick-Zack-,  unterstreichen, Skizze | myloview.de">
                  <a:extLst>
                    <a:ext uri="{FF2B5EF4-FFF2-40B4-BE49-F238E27FC236}">
                      <a16:creationId xmlns:a16="http://schemas.microsoft.com/office/drawing/2014/main" id="{AC73730A-ACA6-4CFA-8908-D2AD81FC43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1">
                  <a:clrChange>
                    <a:clrFrom>
                      <a:srgbClr val="FEFEFE"/>
                    </a:clrFrom>
                    <a:clrTo>
                      <a:srgbClr val="FEFEFE">
                        <a:alpha val="0"/>
                      </a:srgbClr>
                    </a:clrTo>
                  </a:clrChange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2">
                          <a14:imgEffect>
                            <a14:brightnessContrast bright="40000" contrast="-20000"/>
                          </a14:imgEffect>
                          <a14:imgEffect>
                            <a14:colorTemperature colorTemp="11200"/>
                          </a14:imgEffect>
                          <a14:imgEffect>
                            <a14:saturation sat="400000"/>
                          </a14:imgEffect>
                          <a14:imgEffect>
                            <a14:sharpenSoften amoun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026" t="6359" r="15003" b="83682"/>
                <a:stretch>
                  <a:fillRect/>
                </a:stretch>
              </p:blipFill>
              <p:spPr bwMode="auto">
                <a:xfrm>
                  <a:off x="2676883" y="5999280"/>
                  <a:ext cx="2024114" cy="1655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orma libre: forma 47"/>
          <p:cNvSpPr/>
          <p:nvPr/>
        </p:nvSpPr>
        <p:spPr>
          <a:xfrm>
            <a:off x="-1356184" y="-1084724"/>
            <a:ext cx="16607660" cy="5680960"/>
          </a:xfrm>
          <a:custGeom>
            <a:avLst/>
            <a:gdLst>
              <a:gd name="connsiteX0" fmla="*/ 1181906 w 14123730"/>
              <a:gd name="connsiteY0" fmla="*/ 378691 h 5680960"/>
              <a:gd name="connsiteX1" fmla="*/ 1181906 w 14123730"/>
              <a:gd name="connsiteY1" fmla="*/ 5407891 h 5680960"/>
              <a:gd name="connsiteX2" fmla="*/ 7501426 w 14123730"/>
              <a:gd name="connsiteY2" fmla="*/ 4595091 h 5680960"/>
              <a:gd name="connsiteX3" fmla="*/ 12347746 w 14123730"/>
              <a:gd name="connsiteY3" fmla="*/ 1069571 h 5680960"/>
              <a:gd name="connsiteX4" fmla="*/ 13333266 w 14123730"/>
              <a:gd name="connsiteY4" fmla="*/ 439651 h 5680960"/>
              <a:gd name="connsiteX5" fmla="*/ 1181906 w 14123730"/>
              <a:gd name="connsiteY5" fmla="*/ 378691 h 568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23730" h="5680960">
                <a:moveTo>
                  <a:pt x="1181906" y="378691"/>
                </a:moveTo>
                <a:cubicBezTo>
                  <a:pt x="-843321" y="1206731"/>
                  <a:pt x="128653" y="4705158"/>
                  <a:pt x="1181906" y="5407891"/>
                </a:cubicBezTo>
                <a:cubicBezTo>
                  <a:pt x="2235159" y="6110624"/>
                  <a:pt x="5640453" y="5318144"/>
                  <a:pt x="7501426" y="4595091"/>
                </a:cubicBezTo>
                <a:cubicBezTo>
                  <a:pt x="9362399" y="3872038"/>
                  <a:pt x="11375773" y="1762144"/>
                  <a:pt x="12347746" y="1069571"/>
                </a:cubicBezTo>
                <a:cubicBezTo>
                  <a:pt x="13319719" y="376998"/>
                  <a:pt x="15190853" y="558184"/>
                  <a:pt x="13333266" y="439651"/>
                </a:cubicBezTo>
                <a:cubicBezTo>
                  <a:pt x="11475679" y="321118"/>
                  <a:pt x="3207133" y="-449349"/>
                  <a:pt x="1181906" y="378691"/>
                </a:cubicBezTo>
                <a:close/>
              </a:path>
            </a:pathLst>
          </a:custGeom>
          <a:solidFill>
            <a:srgbClr val="E2F0D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7" name="Google Shape;123;p6"/>
          <p:cNvGrpSpPr/>
          <p:nvPr/>
        </p:nvGrpSpPr>
        <p:grpSpPr>
          <a:xfrm rot="5400000">
            <a:off x="2104244" y="-2088876"/>
            <a:ext cx="1076960" cy="5286687"/>
            <a:chOff x="536" y="2031"/>
            <a:chExt cx="1696" cy="8325"/>
          </a:xfrm>
        </p:grpSpPr>
        <p:sp>
          <p:nvSpPr>
            <p:cNvPr id="38" name="Google Shape;124;p6"/>
            <p:cNvSpPr txBox="1"/>
            <p:nvPr/>
          </p:nvSpPr>
          <p:spPr>
            <a:xfrm rot="16200000">
              <a:off x="-2697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Impactos en la productividad </a:t>
              </a:r>
              <a:br>
                <a:rPr lang="es-MX" sz="4800" i="1" dirty="0">
                  <a:solidFill>
                    <a:srgbClr val="115E21"/>
                  </a:solidFill>
                  <a:latin typeface="Mistral" panose="03090702030407020403" pitchFamily="66" charset="0"/>
                  <a:ea typeface="Pacifico"/>
                  <a:cs typeface="Pacifico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CONTRIBUCIONES Y LOGROS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39" name="Google Shape;125;p6"/>
            <p:cNvCxnSpPr/>
            <p:nvPr/>
          </p:nvCxnSpPr>
          <p:spPr>
            <a:xfrm>
              <a:off x="1450" y="2079"/>
              <a:ext cx="0" cy="827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12" name="Grupo 11"/>
          <p:cNvGrpSpPr/>
          <p:nvPr/>
        </p:nvGrpSpPr>
        <p:grpSpPr>
          <a:xfrm>
            <a:off x="755516" y="3414530"/>
            <a:ext cx="1918216" cy="3046988"/>
            <a:chOff x="2382898" y="2507426"/>
            <a:chExt cx="1918216" cy="3046988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20493" y="3474548"/>
              <a:ext cx="992043" cy="99204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6" name="CuadroTexto 15"/>
            <p:cNvSpPr txBox="1"/>
            <p:nvPr/>
          </p:nvSpPr>
          <p:spPr>
            <a:xfrm>
              <a:off x="2787695" y="2507426"/>
              <a:ext cx="1039067" cy="3046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2019</a:t>
              </a:r>
              <a:endParaRPr lang="es-MX" sz="20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Cd. Juárez</a:t>
              </a: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Finalistas</a:t>
              </a:r>
            </a:p>
          </p:txBody>
        </p:sp>
        <p:pic>
          <p:nvPicPr>
            <p:cNvPr id="18" name="Imagen 17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382898" y="4382184"/>
              <a:ext cx="1918216" cy="936629"/>
            </a:xfrm>
            <a:prstGeom prst="rect">
              <a:avLst/>
            </a:prstGeom>
          </p:spPr>
        </p:pic>
      </p:grpSp>
      <p:grpSp>
        <p:nvGrpSpPr>
          <p:cNvPr id="20" name="Grupo 19"/>
          <p:cNvGrpSpPr/>
          <p:nvPr/>
        </p:nvGrpSpPr>
        <p:grpSpPr>
          <a:xfrm>
            <a:off x="3191974" y="3106753"/>
            <a:ext cx="1620119" cy="3354765"/>
            <a:chOff x="5522475" y="1849654"/>
            <a:chExt cx="1620119" cy="3354765"/>
          </a:xfrm>
        </p:grpSpPr>
        <p:pic>
          <p:nvPicPr>
            <p:cNvPr id="23" name="Imagen 2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825717" y="2790075"/>
              <a:ext cx="992043" cy="99204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4" name="CuadroTexto 23"/>
            <p:cNvSpPr txBox="1"/>
            <p:nvPr/>
          </p:nvSpPr>
          <p:spPr>
            <a:xfrm>
              <a:off x="5815031" y="1849654"/>
              <a:ext cx="1013418" cy="335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2020</a:t>
              </a:r>
              <a:endParaRPr lang="es-MX" sz="20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Chihuahua</a:t>
              </a: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2</a:t>
              </a:r>
              <a:r>
                <a:rPr lang="es-MX" sz="2000" u="sng" baseline="30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nd</a:t>
              </a:r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 Lugar</a:t>
              </a:r>
            </a:p>
          </p:txBody>
        </p:sp>
        <p:pic>
          <p:nvPicPr>
            <p:cNvPr id="27" name="Imagen 26"/>
            <p:cNvPicPr>
              <a:picLocks noChangeAspect="1"/>
            </p:cNvPicPr>
            <p:nvPr/>
          </p:nvPicPr>
          <p:blipFill rotWithShape="1">
            <a:blip r:embed="rId5"/>
            <a:srcRect b="38000"/>
            <a:stretch>
              <a:fillRect/>
            </a:stretch>
          </p:blipFill>
          <p:spPr>
            <a:xfrm>
              <a:off x="5522475" y="3905501"/>
              <a:ext cx="1620119" cy="849457"/>
            </a:xfrm>
            <a:prstGeom prst="rect">
              <a:avLst/>
            </a:prstGeom>
          </p:spPr>
        </p:pic>
      </p:grpSp>
      <p:grpSp>
        <p:nvGrpSpPr>
          <p:cNvPr id="28" name="Grupo 27"/>
          <p:cNvGrpSpPr/>
          <p:nvPr/>
        </p:nvGrpSpPr>
        <p:grpSpPr>
          <a:xfrm>
            <a:off x="5353036" y="2463787"/>
            <a:ext cx="1594610" cy="3354765"/>
            <a:chOff x="8184547" y="697020"/>
            <a:chExt cx="1594610" cy="3354765"/>
          </a:xfrm>
        </p:grpSpPr>
        <p:pic>
          <p:nvPicPr>
            <p:cNvPr id="29" name="Imagen 2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485831" y="1618030"/>
              <a:ext cx="992043" cy="99204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30" name="CuadroTexto 29"/>
            <p:cNvSpPr txBox="1"/>
            <p:nvPr/>
          </p:nvSpPr>
          <p:spPr>
            <a:xfrm>
              <a:off x="8466327" y="697020"/>
              <a:ext cx="1031051" cy="335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2021</a:t>
              </a:r>
              <a:endParaRPr lang="es-MX" sz="20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Cd. México</a:t>
              </a: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Finalistas</a:t>
              </a:r>
            </a:p>
          </p:txBody>
        </p:sp>
        <p:pic>
          <p:nvPicPr>
            <p:cNvPr id="31" name="Imagen 30"/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4089" b="9161"/>
            <a:stretch>
              <a:fillRect/>
            </a:stretch>
          </p:blipFill>
          <p:spPr>
            <a:xfrm>
              <a:off x="8184547" y="2722898"/>
              <a:ext cx="1594610" cy="966664"/>
            </a:xfrm>
            <a:prstGeom prst="rect">
              <a:avLst/>
            </a:prstGeom>
          </p:spPr>
        </p:pic>
      </p:grpSp>
      <p:grpSp>
        <p:nvGrpSpPr>
          <p:cNvPr id="32" name="Grupo 31"/>
          <p:cNvGrpSpPr/>
          <p:nvPr/>
        </p:nvGrpSpPr>
        <p:grpSpPr>
          <a:xfrm>
            <a:off x="7596497" y="1707414"/>
            <a:ext cx="1594610" cy="3354765"/>
            <a:chOff x="8184547" y="697020"/>
            <a:chExt cx="1594610" cy="3354765"/>
          </a:xfrm>
        </p:grpSpPr>
        <p:pic>
          <p:nvPicPr>
            <p:cNvPr id="33" name="Imagen 3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485831" y="1618030"/>
              <a:ext cx="992043" cy="99204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34" name="CuadroTexto 33"/>
            <p:cNvSpPr txBox="1"/>
            <p:nvPr/>
          </p:nvSpPr>
          <p:spPr>
            <a:xfrm>
              <a:off x="8442283" y="697020"/>
              <a:ext cx="1079142" cy="335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2022</a:t>
              </a:r>
              <a:endParaRPr lang="es-MX" sz="20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Cd. Morelia</a:t>
              </a: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3</a:t>
              </a:r>
              <a:r>
                <a:rPr lang="en-US" sz="2000" b="1" baseline="30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er</a:t>
              </a:r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 </a:t>
              </a:r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Lugar</a:t>
              </a:r>
              <a:endParaRPr lang="en-US" sz="2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7"/>
            <a:srcRect t="9635" b="9635"/>
            <a:stretch>
              <a:fillRect/>
            </a:stretch>
          </p:blipFill>
          <p:spPr>
            <a:xfrm>
              <a:off x="8184547" y="2722898"/>
              <a:ext cx="1594610" cy="966664"/>
            </a:xfrm>
            <a:prstGeom prst="rect">
              <a:avLst/>
            </a:prstGeom>
          </p:spPr>
        </p:pic>
      </p:grpSp>
      <p:grpSp>
        <p:nvGrpSpPr>
          <p:cNvPr id="45" name="Grupo 44"/>
          <p:cNvGrpSpPr/>
          <p:nvPr/>
        </p:nvGrpSpPr>
        <p:grpSpPr>
          <a:xfrm>
            <a:off x="9931882" y="845568"/>
            <a:ext cx="1071562" cy="3662541"/>
            <a:chOff x="9942392" y="919138"/>
            <a:chExt cx="1071562" cy="3662541"/>
          </a:xfrm>
        </p:grpSpPr>
        <p:pic>
          <p:nvPicPr>
            <p:cNvPr id="40" name="Imagen 39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978829" y="1840148"/>
              <a:ext cx="992043" cy="99204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41" name="CuadroTexto 40"/>
            <p:cNvSpPr txBox="1"/>
            <p:nvPr/>
          </p:nvSpPr>
          <p:spPr>
            <a:xfrm>
              <a:off x="9962532" y="919138"/>
              <a:ext cx="1024639" cy="36625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2023</a:t>
              </a:r>
              <a:endParaRPr lang="es-MX" sz="20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Monterrey</a:t>
              </a: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Finalistas</a:t>
              </a:r>
              <a:endParaRPr lang="en-U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42392" y="2975612"/>
              <a:ext cx="1071562" cy="1071562"/>
            </a:xfrm>
            <a:prstGeom prst="rect">
              <a:avLst/>
            </a:prstGeom>
            <a:ln>
              <a:solidFill>
                <a:srgbClr val="054A98"/>
              </a:solidFill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8DD2DF70-7654-40D2-A4DF-5407660A90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7ED5978-1B21-49D2-90AE-DC30CB3C265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4603" y="5875284"/>
            <a:ext cx="2396797" cy="683172"/>
          </a:xfrm>
          <a:prstGeom prst="rect">
            <a:avLst/>
          </a:prstGeom>
          <a:effectLst>
            <a:glow rad="25400">
              <a:schemeClr val="bg1">
                <a:alpha val="60000"/>
              </a:schemeClr>
            </a:glow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BE181FB-A027-6B77-30B3-EEA0C9074F9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8994" y="3324143"/>
            <a:ext cx="577163" cy="56703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882BF85-C350-B1B1-4F54-D985AD955DE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802" y="2080258"/>
            <a:ext cx="623547" cy="459144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DD10012-02D5-6534-7C1B-D991E41F918A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-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6877" y="2651074"/>
            <a:ext cx="561396" cy="561396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C1F98B9F-ED8A-7B42-C454-B209F778A0B5}"/>
              </a:ext>
            </a:extLst>
          </p:cNvPr>
          <p:cNvSpPr txBox="1"/>
          <p:nvPr/>
        </p:nvSpPr>
        <p:spPr>
          <a:xfrm>
            <a:off x="1920414" y="1331204"/>
            <a:ext cx="6260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https://dtaamerica.com/dta-agricola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C3A66331-E694-C39A-20B3-BCA494EA23AA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035" y="1318789"/>
            <a:ext cx="655080" cy="649797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1AA76B78-F3B6-F46B-8C68-172BAB7502AF}"/>
              </a:ext>
            </a:extLst>
          </p:cNvPr>
          <p:cNvSpPr txBox="1"/>
          <p:nvPr/>
        </p:nvSpPr>
        <p:spPr>
          <a:xfrm>
            <a:off x="1920414" y="2011057"/>
            <a:ext cx="4652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contact@dtaamerica.com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3A0D1C8-ECF2-B3C1-B980-CBEF321032DD}"/>
              </a:ext>
            </a:extLst>
          </p:cNvPr>
          <p:cNvSpPr txBox="1"/>
          <p:nvPr/>
        </p:nvSpPr>
        <p:spPr>
          <a:xfrm>
            <a:off x="1920414" y="2690910"/>
            <a:ext cx="6756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https://www.facebook.com/dtaagricola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57416AC-1EBA-94A4-F0A3-F8DE048FADD4}"/>
              </a:ext>
            </a:extLst>
          </p:cNvPr>
          <p:cNvSpPr txBox="1"/>
          <p:nvPr/>
        </p:nvSpPr>
        <p:spPr>
          <a:xfrm>
            <a:off x="1920414" y="3370762"/>
            <a:ext cx="2887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52 625 152 3176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D7D8800E-2C14-5A6A-6058-A785FB2A98F6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3000"/>
                    </a14:imgEffect>
                    <a14:imgEffect>
                      <a14:saturation sat="33000"/>
                    </a14:imgEffect>
                    <a14:imgEffect>
                      <a14:brightnessContrast brigh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591" y="78773"/>
            <a:ext cx="3700818" cy="108703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DF7839C-9205-A6A7-D154-BD6251237B70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10000" contrast="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58766" y="1172874"/>
            <a:ext cx="3036071" cy="30360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ptura de pantalla de un videojuego&#10;&#10;Descripción generada automáticamente con confianza media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10510" y="-80891"/>
            <a:ext cx="12181490" cy="6647771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1140599" y="423969"/>
            <a:ext cx="9910801" cy="2895519"/>
            <a:chOff x="1140599" y="509697"/>
            <a:chExt cx="9910801" cy="2895519"/>
          </a:xfrm>
        </p:grpSpPr>
        <p:sp>
          <p:nvSpPr>
            <p:cNvPr id="11" name="CuadroTexto 10"/>
            <p:cNvSpPr txBox="1"/>
            <p:nvPr/>
          </p:nvSpPr>
          <p:spPr>
            <a:xfrm>
              <a:off x="1140599" y="542934"/>
              <a:ext cx="9910801" cy="286228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2000" b="1">
                  <a:solidFill>
                    <a:schemeClr val="accent6">
                      <a:lumMod val="75000"/>
                    </a:schemeClr>
                  </a:solidFill>
                  <a:latin typeface="Arial Black" panose="020B0A04020102020204"/>
                  <a:ea typeface="Arial Black" panose="020B0A04020102020204"/>
                  <a:cs typeface="Arial Black" panose="020B0A04020102020204"/>
                </a:defRPr>
              </a:lvl1pPr>
            </a:lstStyle>
            <a:p>
              <a:pPr algn="just"/>
              <a:r>
                <a:rPr lang="es-ES_tradnl" sz="37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                           	creemos que es posible producir más sin excesos en el consumo de los recursos naturales.</a:t>
              </a: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defRPr/>
              </a:pPr>
              <a:r>
                <a:rPr kumimoji="0" lang="es-ES_tradnl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 panose="020B0604020202020204"/>
                  <a:sym typeface="Arial" panose="020B0604020202020204"/>
                </a:rPr>
                <a:t>Producto simple, fácil de usar y asequible.</a:t>
              </a: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defRPr/>
              </a:pPr>
              <a:r>
                <a:rPr lang="es-ES_tradnl" sz="32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 panose="020B0604020202020204"/>
                </a:rPr>
                <a:t>Monitoreo y control en tiempo real de todos los sistemas de riego desde la palma de la mano.</a:t>
              </a:r>
            </a:p>
          </p:txBody>
        </p:sp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3000"/>
                      </a14:imgEffect>
                      <a14:imgEffect>
                        <a14:colorTemperature colorTemp="304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73594" y="509697"/>
              <a:ext cx="2999492" cy="798645"/>
            </a:xfrm>
            <a:prstGeom prst="rect">
              <a:avLst/>
            </a:prstGeom>
          </p:spPr>
        </p:pic>
      </p:grpSp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t="34370"/>
          <a:stretch>
            <a:fillRect/>
          </a:stretch>
        </p:blipFill>
        <p:spPr>
          <a:xfrm>
            <a:off x="5100638" y="3001463"/>
            <a:ext cx="7198540" cy="36548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/>
          <p:cNvGrpSpPr/>
          <p:nvPr/>
        </p:nvGrpSpPr>
        <p:grpSpPr>
          <a:xfrm>
            <a:off x="-66666" y="-18108"/>
            <a:ext cx="6162665" cy="1076960"/>
            <a:chOff x="-66665" y="-18108"/>
            <a:chExt cx="5352732" cy="1076960"/>
          </a:xfrm>
        </p:grpSpPr>
        <p:sp>
          <p:nvSpPr>
            <p:cNvPr id="12" name="Google Shape;124;p6"/>
            <p:cNvSpPr txBox="1"/>
            <p:nvPr/>
          </p:nvSpPr>
          <p:spPr>
            <a:xfrm>
              <a:off x="102890" y="-18108"/>
              <a:ext cx="5183177" cy="107696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</a:t>
              </a:r>
              <a:r>
                <a:rPr lang="en-US" sz="3600" b="1" i="1" dirty="0" err="1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propuesta</a:t>
              </a:r>
              <a:b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MODULAR TECHNOLOGICAL SOLUTION</a:t>
              </a:r>
              <a:endParaRPr lang="en-US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13" name="Google Shape;125;p6"/>
            <p:cNvCxnSpPr/>
            <p:nvPr/>
          </p:nvCxnSpPr>
          <p:spPr>
            <a:xfrm rot="5400000">
              <a:off x="2021339" y="-1504132"/>
              <a:ext cx="0" cy="4176007"/>
            </a:xfrm>
            <a:prstGeom prst="straightConnector1">
              <a:avLst/>
            </a:prstGeom>
            <a:noFill/>
            <a:ln w="38100" cap="flat" cmpd="sng">
              <a:solidFill>
                <a:srgbClr val="115E21"/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49" name="Grupo 48"/>
          <p:cNvGrpSpPr/>
          <p:nvPr/>
        </p:nvGrpSpPr>
        <p:grpSpPr>
          <a:xfrm>
            <a:off x="188233" y="958174"/>
            <a:ext cx="11846600" cy="4073006"/>
            <a:chOff x="188233" y="958174"/>
            <a:chExt cx="11846600" cy="4073006"/>
          </a:xfrm>
        </p:grpSpPr>
        <p:grpSp>
          <p:nvGrpSpPr>
            <p:cNvPr id="55" name="Grupo 54"/>
            <p:cNvGrpSpPr/>
            <p:nvPr/>
          </p:nvGrpSpPr>
          <p:grpSpPr>
            <a:xfrm>
              <a:off x="188233" y="1554288"/>
              <a:ext cx="11846600" cy="3476892"/>
              <a:chOff x="345400" y="1125658"/>
              <a:chExt cx="11846600" cy="3476892"/>
            </a:xfrm>
          </p:grpSpPr>
          <p:grpSp>
            <p:nvGrpSpPr>
              <p:cNvPr id="26" name="Grupo 25"/>
              <p:cNvGrpSpPr/>
              <p:nvPr/>
            </p:nvGrpSpPr>
            <p:grpSpPr>
              <a:xfrm>
                <a:off x="345400" y="3455926"/>
                <a:ext cx="11846600" cy="659661"/>
                <a:chOff x="236950" y="4478858"/>
                <a:chExt cx="11846600" cy="659661"/>
              </a:xfrm>
              <a:gradFill flip="none" rotWithShape="1">
                <a:gsLst>
                  <a:gs pos="0">
                    <a:srgbClr val="00B050">
                      <a:tint val="66000"/>
                      <a:satMod val="160000"/>
                    </a:srgbClr>
                  </a:gs>
                  <a:gs pos="50000">
                    <a:srgbClr val="00B050">
                      <a:tint val="44500"/>
                      <a:satMod val="160000"/>
                    </a:srgbClr>
                  </a:gs>
                  <a:gs pos="100000">
                    <a:srgbClr val="00B050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</p:grpSpPr>
            <p:sp>
              <p:nvSpPr>
                <p:cNvPr id="14" name="Cheurón 13"/>
                <p:cNvSpPr/>
                <p:nvPr/>
              </p:nvSpPr>
              <p:spPr>
                <a:xfrm>
                  <a:off x="236950" y="4478858"/>
                  <a:ext cx="2558095" cy="659661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Cheurón 15"/>
                <p:cNvSpPr/>
                <p:nvPr/>
              </p:nvSpPr>
              <p:spPr>
                <a:xfrm>
                  <a:off x="2559076" y="4478858"/>
                  <a:ext cx="2558095" cy="659661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Cheurón 16"/>
                <p:cNvSpPr/>
                <p:nvPr/>
              </p:nvSpPr>
              <p:spPr>
                <a:xfrm>
                  <a:off x="4881202" y="4478858"/>
                  <a:ext cx="2558095" cy="659661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Cheurón 23"/>
                <p:cNvSpPr/>
                <p:nvPr/>
              </p:nvSpPr>
              <p:spPr>
                <a:xfrm>
                  <a:off x="7203328" y="4478858"/>
                  <a:ext cx="2558095" cy="659661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Cheurón 24"/>
                <p:cNvSpPr/>
                <p:nvPr/>
              </p:nvSpPr>
              <p:spPr>
                <a:xfrm>
                  <a:off x="9525455" y="4478858"/>
                  <a:ext cx="2558095" cy="659661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" name="Grupo 4"/>
              <p:cNvGrpSpPr/>
              <p:nvPr/>
            </p:nvGrpSpPr>
            <p:grpSpPr>
              <a:xfrm rot="970975">
                <a:off x="7901203" y="3086638"/>
                <a:ext cx="1262439" cy="1208898"/>
                <a:chOff x="1616731" y="1472725"/>
                <a:chExt cx="4950705" cy="4740744"/>
              </a:xfrm>
            </p:grpSpPr>
            <p:pic>
              <p:nvPicPr>
                <p:cNvPr id="7" name="Imagen 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907819">
                  <a:off x="4298988" y="1598950"/>
                  <a:ext cx="2268448" cy="4612295"/>
                </a:xfrm>
                <a:prstGeom prst="rect">
                  <a:avLst/>
                </a:prstGeom>
              </p:spPr>
            </p:pic>
            <p:pic>
              <p:nvPicPr>
                <p:cNvPr id="8" name="Imagen 7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98055" y="1472725"/>
                  <a:ext cx="2213138" cy="4621499"/>
                </a:xfrm>
                <a:prstGeom prst="rect">
                  <a:avLst/>
                </a:prstGeom>
              </p:spPr>
            </p:pic>
            <p:pic>
              <p:nvPicPr>
                <p:cNvPr id="9" name="Imagen 8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20619050">
                  <a:off x="1616731" y="1603777"/>
                  <a:ext cx="2231914" cy="4609692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grpSp>
            <p:nvGrpSpPr>
              <p:cNvPr id="11" name="Grupo 10"/>
              <p:cNvGrpSpPr/>
              <p:nvPr/>
            </p:nvGrpSpPr>
            <p:grpSpPr>
              <a:xfrm>
                <a:off x="5452223" y="2755019"/>
                <a:ext cx="1629423" cy="1807446"/>
                <a:chOff x="784347" y="1465766"/>
                <a:chExt cx="2253384" cy="2499579"/>
              </a:xfrm>
            </p:grpSpPr>
            <p:grpSp>
              <p:nvGrpSpPr>
                <p:cNvPr id="4" name="Grupo 3"/>
                <p:cNvGrpSpPr/>
                <p:nvPr/>
              </p:nvGrpSpPr>
              <p:grpSpPr>
                <a:xfrm>
                  <a:off x="784347" y="1465766"/>
                  <a:ext cx="2253384" cy="2499579"/>
                  <a:chOff x="259793" y="828412"/>
                  <a:chExt cx="5260163" cy="5834865"/>
                </a:xfrm>
              </p:grpSpPr>
              <p:pic>
                <p:nvPicPr>
                  <p:cNvPr id="6" name="Imagen 5"/>
                  <p:cNvPicPr>
                    <a:picLocks noChangeAspect="1"/>
                  </p:cNvPicPr>
                  <p:nvPr/>
                </p:nvPicPr>
                <p:blipFill rotWithShape="1">
                  <a:blip r:embed="rId6" cstate="screen"/>
                  <a:srcRect t="51614" r="49213"/>
                  <a:stretch>
                    <a:fillRect/>
                  </a:stretch>
                </p:blipFill>
                <p:spPr>
                  <a:xfrm>
                    <a:off x="259793" y="4435679"/>
                    <a:ext cx="5260163" cy="2227598"/>
                  </a:xfrm>
                  <a:prstGeom prst="rect">
                    <a:avLst/>
                  </a:prstGeom>
                </p:spPr>
              </p:pic>
              <p:pic>
                <p:nvPicPr>
                  <p:cNvPr id="3" name="Imagen 2"/>
                  <p:cNvPicPr>
                    <a:picLocks noChangeAspect="1"/>
                  </p:cNvPicPr>
                  <p:nvPr/>
                </p:nvPicPr>
                <p:blipFill rotWithShape="1">
                  <a:blip r:embed="rId6" cstate="screen"/>
                  <a:srcRect l="50633" t="12412" r="7503" b="9100"/>
                  <a:stretch>
                    <a:fillRect/>
                  </a:stretch>
                </p:blipFill>
                <p:spPr>
                  <a:xfrm>
                    <a:off x="957348" y="828412"/>
                    <a:ext cx="4328719" cy="360726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15539" t="19415" r="20866" b="25042"/>
                <a:stretch>
                  <a:fillRect/>
                </a:stretch>
              </p:blipFill>
              <p:spPr>
                <a:xfrm rot="20582757">
                  <a:off x="861807" y="2986590"/>
                  <a:ext cx="748361" cy="642809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grpSp>
            <p:nvGrpSpPr>
              <p:cNvPr id="23" name="Grupo 22"/>
              <p:cNvGrpSpPr/>
              <p:nvPr/>
            </p:nvGrpSpPr>
            <p:grpSpPr>
              <a:xfrm>
                <a:off x="3307150" y="3180940"/>
                <a:ext cx="1301392" cy="1190403"/>
                <a:chOff x="1472390" y="2158244"/>
                <a:chExt cx="1592704" cy="1456873"/>
              </a:xfrm>
            </p:grpSpPr>
            <p:pic>
              <p:nvPicPr>
                <p:cNvPr id="19" name="Imagen 18"/>
                <p:cNvPicPr>
                  <a:picLocks noChangeAspect="1"/>
                </p:cNvPicPr>
                <p:nvPr/>
              </p:nvPicPr>
              <p:blipFill rotWithShape="1">
                <a:blip r:embed="rId8" cstate="screen"/>
                <a:srcRect/>
                <a:stretch>
                  <a:fillRect/>
                </a:stretch>
              </p:blipFill>
              <p:spPr>
                <a:xfrm rot="1424126">
                  <a:off x="1472390" y="2526715"/>
                  <a:ext cx="1065864" cy="936792"/>
                </a:xfrm>
                <a:prstGeom prst="rect">
                  <a:avLst/>
                </a:prstGeom>
              </p:spPr>
            </p:pic>
            <p:pic>
              <p:nvPicPr>
                <p:cNvPr id="21" name="Imagen 20"/>
                <p:cNvPicPr>
                  <a:picLocks noChangeAspect="1"/>
                </p:cNvPicPr>
                <p:nvPr/>
              </p:nvPicPr>
              <p:blipFill rotWithShape="1">
                <a:blip r:embed="rId9" cstate="screen"/>
                <a:srcRect/>
                <a:stretch>
                  <a:fillRect/>
                </a:stretch>
              </p:blipFill>
              <p:spPr>
                <a:xfrm>
                  <a:off x="1808972" y="2158244"/>
                  <a:ext cx="1006272" cy="983810"/>
                </a:xfrm>
                <a:prstGeom prst="rect">
                  <a:avLst/>
                </a:prstGeom>
              </p:spPr>
            </p:pic>
            <p:pic>
              <p:nvPicPr>
                <p:cNvPr id="22" name="Imagen 21"/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39560"/>
                <a:stretch>
                  <a:fillRect/>
                </a:stretch>
              </p:blipFill>
              <p:spPr>
                <a:xfrm rot="785107">
                  <a:off x="2609999" y="2339035"/>
                  <a:ext cx="455095" cy="1276082"/>
                </a:xfrm>
                <a:prstGeom prst="rect">
                  <a:avLst/>
                </a:prstGeom>
              </p:spPr>
            </p:pic>
          </p:grpSp>
          <p:grpSp>
            <p:nvGrpSpPr>
              <p:cNvPr id="40" name="Grupo 39"/>
              <p:cNvGrpSpPr/>
              <p:nvPr/>
            </p:nvGrpSpPr>
            <p:grpSpPr>
              <a:xfrm>
                <a:off x="3785647" y="1125658"/>
                <a:ext cx="2582659" cy="1264080"/>
                <a:chOff x="4942226" y="393381"/>
                <a:chExt cx="2582659" cy="1264080"/>
              </a:xfrm>
            </p:grpSpPr>
            <p:pic>
              <p:nvPicPr>
                <p:cNvPr id="29" name="Imagen 28"/>
                <p:cNvPicPr>
                  <a:picLocks noChangeAspect="1"/>
                </p:cNvPicPr>
                <p:nvPr/>
              </p:nvPicPr>
              <p:blipFill>
                <a:blip r:embed="rId11" cstate="hqprint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4942226" y="393381"/>
                  <a:ext cx="2582659" cy="1264080"/>
                </a:xfrm>
                <a:prstGeom prst="rect">
                  <a:avLst/>
                </a:prstGeom>
              </p:spPr>
            </p:pic>
            <p:pic>
              <p:nvPicPr>
                <p:cNvPr id="15" name="Imagen 14"/>
                <p:cNvPicPr>
                  <a:picLocks noChangeAspect="1"/>
                </p:cNvPicPr>
                <p:nvPr/>
              </p:nvPicPr>
              <p:blipFill>
                <a:blip r:embed="rId12" cstate="screen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rightnessContrast bright="-260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96000" y="806982"/>
                  <a:ext cx="769417" cy="71146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30" name="CuadroTexto 29"/>
                <p:cNvSpPr txBox="1"/>
                <p:nvPr/>
              </p:nvSpPr>
              <p:spPr>
                <a:xfrm>
                  <a:off x="5408275" y="512407"/>
                  <a:ext cx="59182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s-MX" sz="4800" b="1" dirty="0">
                      <a:solidFill>
                        <a:srgbClr val="4A8522"/>
                      </a:solidFill>
                      <a:latin typeface="Agency FB" panose="020B0503020202020204" pitchFamily="34" charset="0"/>
                    </a:rPr>
                    <a:t>IA</a:t>
                  </a:r>
                </a:p>
              </p:txBody>
            </p:sp>
            <p:sp>
              <p:nvSpPr>
                <p:cNvPr id="39" name="CuadroTexto 38"/>
                <p:cNvSpPr txBox="1"/>
                <p:nvPr/>
              </p:nvSpPr>
              <p:spPr>
                <a:xfrm>
                  <a:off x="5133772" y="1053997"/>
                  <a:ext cx="115768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s-MX" sz="2800" b="1" dirty="0">
                      <a:solidFill>
                        <a:srgbClr val="4A8522"/>
                      </a:solidFill>
                      <a:latin typeface="Agency FB" panose="020B0503020202020204" pitchFamily="34" charset="0"/>
                    </a:rPr>
                    <a:t>Asistido</a:t>
                  </a:r>
                  <a:endParaRPr lang="es-MX" sz="4800" b="1" dirty="0">
                    <a:solidFill>
                      <a:srgbClr val="4A8522"/>
                    </a:solidFill>
                    <a:latin typeface="Agency FB" panose="020B0503020202020204" pitchFamily="34" charset="0"/>
                  </a:endParaRPr>
                </a:p>
              </p:txBody>
            </p:sp>
          </p:grpSp>
          <p:pic>
            <p:nvPicPr>
              <p:cNvPr id="1026" name="Picture 2" descr="Icono de Capacitación SBTS2018 Outline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76084" y="3159788"/>
                <a:ext cx="1091739" cy="10917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042" name="Grupo 1041"/>
              <p:cNvGrpSpPr/>
              <p:nvPr/>
            </p:nvGrpSpPr>
            <p:grpSpPr>
              <a:xfrm rot="21259400">
                <a:off x="454044" y="2779521"/>
                <a:ext cx="1856802" cy="1823029"/>
                <a:chOff x="2477303" y="3574940"/>
                <a:chExt cx="1926483" cy="1891442"/>
              </a:xfrm>
            </p:grpSpPr>
            <p:pic>
              <p:nvPicPr>
                <p:cNvPr id="1038" name="Imagen 1037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 rot="2251594">
                  <a:off x="3496222" y="4254154"/>
                  <a:ext cx="907564" cy="1212228"/>
                </a:xfrm>
                <a:prstGeom prst="rect">
                  <a:avLst/>
                </a:prstGeom>
              </p:spPr>
            </p:pic>
            <p:sp>
              <p:nvSpPr>
                <p:cNvPr id="1041" name="Trapecio 1040"/>
                <p:cNvSpPr/>
                <p:nvPr/>
              </p:nvSpPr>
              <p:spPr>
                <a:xfrm rot="18441939">
                  <a:off x="2833691" y="4225640"/>
                  <a:ext cx="1136752" cy="470587"/>
                </a:xfrm>
                <a:prstGeom prst="trapezoid">
                  <a:avLst>
                    <a:gd name="adj" fmla="val 123529"/>
                  </a:avLst>
                </a:prstGeom>
                <a:gradFill flip="none" rotWithShape="1">
                  <a:gsLst>
                    <a:gs pos="0">
                      <a:srgbClr val="548C2E"/>
                    </a:gs>
                    <a:gs pos="62000">
                      <a:schemeClr val="accent6">
                        <a:lumMod val="20000"/>
                        <a:lumOff val="80000"/>
                      </a:schemeClr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dirty="0"/>
                </a:p>
              </p:txBody>
            </p:sp>
            <p:pic>
              <p:nvPicPr>
                <p:cNvPr id="1040" name="Gráfico 1039" descr="Satellite contorno"/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477303" y="3574940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42" name="Flecha arriba y abajo 41"/>
              <p:cNvSpPr/>
              <p:nvPr/>
            </p:nvSpPr>
            <p:spPr>
              <a:xfrm rot="17895638" flipH="1">
                <a:off x="7009467" y="1983430"/>
                <a:ext cx="252000" cy="1620000"/>
              </a:xfrm>
              <a:prstGeom prst="upDownArrow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1" name="Flecha arriba y abajo 50"/>
              <p:cNvSpPr/>
              <p:nvPr/>
            </p:nvSpPr>
            <p:spPr>
              <a:xfrm rot="19944334" flipH="1">
                <a:off x="5354573" y="2397974"/>
                <a:ext cx="252000" cy="792000"/>
              </a:xfrm>
              <a:prstGeom prst="upDownArrow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3" name="Flecha abajo 52"/>
              <p:cNvSpPr/>
              <p:nvPr/>
            </p:nvSpPr>
            <p:spPr>
              <a:xfrm rot="12492993">
                <a:off x="4419540" y="2397171"/>
                <a:ext cx="252000" cy="792000"/>
              </a:xfrm>
              <a:prstGeom prst="downArrow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4" name="Flecha abajo 53"/>
              <p:cNvSpPr/>
              <p:nvPr/>
            </p:nvSpPr>
            <p:spPr>
              <a:xfrm rot="14473039">
                <a:off x="2986658" y="1990944"/>
                <a:ext cx="255600" cy="1620000"/>
              </a:xfrm>
              <a:prstGeom prst="downArrow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20" name="CuadroTexto 19"/>
            <p:cNvSpPr txBox="1"/>
            <p:nvPr/>
          </p:nvSpPr>
          <p:spPr>
            <a:xfrm>
              <a:off x="5511135" y="958174"/>
              <a:ext cx="10525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5420995" algn="l"/>
                </a:tabLst>
              </a:pPr>
              <a:r>
                <a:rPr lang="es-MX" sz="2400" dirty="0">
                  <a:solidFill>
                    <a:schemeClr val="accent6">
                      <a:lumMod val="50000"/>
                    </a:schemeClr>
                  </a:solidFill>
                  <a:latin typeface="Agency FB" panose="020B0503020202020204" pitchFamily="34" charset="77"/>
                </a:rPr>
                <a:t>Dónde?</a:t>
              </a:r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5948219" y="1388854"/>
              <a:ext cx="12383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5420995" algn="l"/>
                </a:tabLst>
              </a:pPr>
              <a:r>
                <a:rPr lang="es-MX" sz="2400" dirty="0">
                  <a:solidFill>
                    <a:schemeClr val="accent6">
                      <a:lumMod val="50000"/>
                    </a:schemeClr>
                  </a:solidFill>
                  <a:latin typeface="Agency FB" panose="020B0503020202020204" pitchFamily="34" charset="77"/>
                </a:rPr>
                <a:t>Cuándo?</a:t>
              </a:r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6382248" y="1839355"/>
              <a:ext cx="14891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5420995" algn="l"/>
                </a:tabLst>
              </a:pPr>
              <a:r>
                <a:rPr lang="es-MX" sz="2400" dirty="0">
                  <a:solidFill>
                    <a:schemeClr val="accent6">
                      <a:lumMod val="50000"/>
                    </a:schemeClr>
                  </a:solidFill>
                  <a:latin typeface="Agency FB" panose="020B0503020202020204" pitchFamily="34" charset="77"/>
                </a:rPr>
                <a:t>Cuánto?</a:t>
              </a:r>
            </a:p>
          </p:txBody>
        </p:sp>
        <p:grpSp>
          <p:nvGrpSpPr>
            <p:cNvPr id="37" name="Grupo 36"/>
            <p:cNvGrpSpPr/>
            <p:nvPr/>
          </p:nvGrpSpPr>
          <p:grpSpPr>
            <a:xfrm>
              <a:off x="5295055" y="1357391"/>
              <a:ext cx="1219036" cy="241300"/>
              <a:chOff x="5272598" y="1388854"/>
              <a:chExt cx="1219036" cy="241300"/>
            </a:xfrm>
          </p:grpSpPr>
          <p:cxnSp>
            <p:nvCxnSpPr>
              <p:cNvPr id="32" name="Conector recto 31"/>
              <p:cNvCxnSpPr/>
              <p:nvPr/>
            </p:nvCxnSpPr>
            <p:spPr>
              <a:xfrm>
                <a:off x="5518489" y="1388854"/>
                <a:ext cx="973145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recto 32"/>
              <p:cNvCxnSpPr/>
              <p:nvPr/>
            </p:nvCxnSpPr>
            <p:spPr>
              <a:xfrm flipV="1">
                <a:off x="5325398" y="1388854"/>
                <a:ext cx="193091" cy="180187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Elipse 35"/>
              <p:cNvSpPr/>
              <p:nvPr/>
            </p:nvSpPr>
            <p:spPr>
              <a:xfrm>
                <a:off x="5272598" y="1540773"/>
                <a:ext cx="89381" cy="89381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38" name="Grupo 37"/>
            <p:cNvGrpSpPr/>
            <p:nvPr/>
          </p:nvGrpSpPr>
          <p:grpSpPr>
            <a:xfrm>
              <a:off x="5764502" y="1790098"/>
              <a:ext cx="1219036" cy="241300"/>
              <a:chOff x="5272598" y="1388854"/>
              <a:chExt cx="1219036" cy="241300"/>
            </a:xfrm>
          </p:grpSpPr>
          <p:cxnSp>
            <p:nvCxnSpPr>
              <p:cNvPr id="41" name="Conector recto 40"/>
              <p:cNvCxnSpPr/>
              <p:nvPr/>
            </p:nvCxnSpPr>
            <p:spPr>
              <a:xfrm>
                <a:off x="5518489" y="1388854"/>
                <a:ext cx="973145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ector recto 42"/>
              <p:cNvCxnSpPr/>
              <p:nvPr/>
            </p:nvCxnSpPr>
            <p:spPr>
              <a:xfrm flipV="1">
                <a:off x="5325398" y="1388854"/>
                <a:ext cx="193091" cy="180187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Elipse 43"/>
              <p:cNvSpPr/>
              <p:nvPr/>
            </p:nvSpPr>
            <p:spPr>
              <a:xfrm>
                <a:off x="5272598" y="1540773"/>
                <a:ext cx="89381" cy="89381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45" name="Grupo 44"/>
            <p:cNvGrpSpPr/>
            <p:nvPr/>
          </p:nvGrpSpPr>
          <p:grpSpPr>
            <a:xfrm>
              <a:off x="6184962" y="2243216"/>
              <a:ext cx="1541890" cy="241300"/>
              <a:chOff x="5272598" y="1388854"/>
              <a:chExt cx="1541890" cy="241300"/>
            </a:xfrm>
          </p:grpSpPr>
          <p:cxnSp>
            <p:nvCxnSpPr>
              <p:cNvPr id="46" name="Conector recto 45"/>
              <p:cNvCxnSpPr/>
              <p:nvPr/>
            </p:nvCxnSpPr>
            <p:spPr>
              <a:xfrm>
                <a:off x="5518488" y="1388854"/>
                <a:ext cx="1296000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ector recto 46"/>
              <p:cNvCxnSpPr/>
              <p:nvPr/>
            </p:nvCxnSpPr>
            <p:spPr>
              <a:xfrm flipV="1">
                <a:off x="5325398" y="1388854"/>
                <a:ext cx="193091" cy="180187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Elipse 47"/>
              <p:cNvSpPr/>
              <p:nvPr/>
            </p:nvSpPr>
            <p:spPr>
              <a:xfrm>
                <a:off x="5272598" y="1540773"/>
                <a:ext cx="89381" cy="89381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  <p:pic>
        <p:nvPicPr>
          <p:cNvPr id="31" name="Imagen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82263" y="4974820"/>
            <a:ext cx="5056259" cy="14217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/>
          <p:cNvGrpSpPr/>
          <p:nvPr/>
        </p:nvGrpSpPr>
        <p:grpSpPr>
          <a:xfrm rot="5400000">
            <a:off x="1616305" y="-1701079"/>
            <a:ext cx="1076960" cy="4442899"/>
            <a:chOff x="383" y="1319"/>
            <a:chExt cx="1696" cy="9141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3206" y="4908"/>
              <a:ext cx="887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</a:t>
              </a:r>
              <a:r>
                <a:rPr lang="en-US" sz="3600" b="1" i="1" dirty="0" err="1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propuesta</a:t>
              </a:r>
              <a:b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QUÉ HACE POR NOSOTROS</a:t>
              </a: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?</a:t>
              </a:r>
              <a:endParaRPr lang="en-US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sp>
        <p:nvSpPr>
          <p:cNvPr id="9" name="Freeform 10"/>
          <p:cNvSpPr/>
          <p:nvPr/>
        </p:nvSpPr>
        <p:spPr>
          <a:xfrm>
            <a:off x="8117471" y="4588320"/>
            <a:ext cx="2519109" cy="2060513"/>
          </a:xfrm>
          <a:custGeom>
            <a:avLst/>
            <a:gdLst/>
            <a:ahLst/>
            <a:cxnLst/>
            <a:rect l="l" t="t" r="r" b="b"/>
            <a:pathLst>
              <a:path w="5071170" h="4158359">
                <a:moveTo>
                  <a:pt x="0" y="0"/>
                </a:moveTo>
                <a:lnTo>
                  <a:pt x="5071170" y="0"/>
                </a:lnTo>
                <a:lnTo>
                  <a:pt x="5071170" y="4158359"/>
                </a:lnTo>
                <a:lnTo>
                  <a:pt x="0" y="4158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10" name="Freeform 11"/>
          <p:cNvSpPr/>
          <p:nvPr/>
        </p:nvSpPr>
        <p:spPr>
          <a:xfrm>
            <a:off x="7857537" y="2931666"/>
            <a:ext cx="2519109" cy="2060513"/>
          </a:xfrm>
          <a:custGeom>
            <a:avLst/>
            <a:gdLst/>
            <a:ahLst/>
            <a:cxnLst/>
            <a:rect l="l" t="t" r="r" b="b"/>
            <a:pathLst>
              <a:path w="5071170" h="4158359">
                <a:moveTo>
                  <a:pt x="0" y="0"/>
                </a:moveTo>
                <a:lnTo>
                  <a:pt x="5071170" y="0"/>
                </a:lnTo>
                <a:lnTo>
                  <a:pt x="5071170" y="4158359"/>
                </a:lnTo>
                <a:lnTo>
                  <a:pt x="0" y="4158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26" name="Freeform 15"/>
          <p:cNvSpPr/>
          <p:nvPr/>
        </p:nvSpPr>
        <p:spPr>
          <a:xfrm>
            <a:off x="9791713" y="-596862"/>
            <a:ext cx="2372754" cy="2718572"/>
          </a:xfrm>
          <a:custGeom>
            <a:avLst/>
            <a:gdLst/>
            <a:ahLst/>
            <a:cxnLst/>
            <a:rect l="l" t="t" r="r" b="b"/>
            <a:pathLst>
              <a:path w="4776546" h="5316504">
                <a:moveTo>
                  <a:pt x="0" y="0"/>
                </a:moveTo>
                <a:lnTo>
                  <a:pt x="4776546" y="0"/>
                </a:lnTo>
                <a:lnTo>
                  <a:pt x="4776546" y="5316504"/>
                </a:lnTo>
                <a:lnTo>
                  <a:pt x="0" y="53165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34" name="Grupo 33"/>
          <p:cNvGrpSpPr/>
          <p:nvPr/>
        </p:nvGrpSpPr>
        <p:grpSpPr>
          <a:xfrm>
            <a:off x="8371429" y="2062884"/>
            <a:ext cx="5867084" cy="4752765"/>
            <a:chOff x="12473494" y="3436388"/>
            <a:chExt cx="8619235" cy="7346049"/>
          </a:xfrm>
        </p:grpSpPr>
        <p:sp>
          <p:nvSpPr>
            <p:cNvPr id="72" name="Freeform 6"/>
            <p:cNvSpPr/>
            <p:nvPr/>
          </p:nvSpPr>
          <p:spPr>
            <a:xfrm>
              <a:off x="12771615" y="3436388"/>
              <a:ext cx="5387607" cy="6961839"/>
            </a:xfrm>
            <a:custGeom>
              <a:avLst/>
              <a:gdLst/>
              <a:ahLst/>
              <a:cxnLst/>
              <a:rect l="l" t="t" r="r" b="b"/>
              <a:pathLst>
                <a:path w="15164141" h="9701494">
                  <a:moveTo>
                    <a:pt x="0" y="0"/>
                  </a:moveTo>
                  <a:lnTo>
                    <a:pt x="15164142" y="0"/>
                  </a:lnTo>
                  <a:lnTo>
                    <a:pt x="15164142" y="9701494"/>
                  </a:lnTo>
                  <a:lnTo>
                    <a:pt x="0" y="970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88000"/>
              </a:blip>
              <a:stretch>
                <a:fillRect l="-5648" t="-27418" r="-106991" b="-12260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3" name="Freeform 7"/>
            <p:cNvSpPr/>
            <p:nvPr/>
          </p:nvSpPr>
          <p:spPr>
            <a:xfrm>
              <a:off x="13156134" y="3442286"/>
              <a:ext cx="6367196" cy="4114800"/>
            </a:xfrm>
            <a:custGeom>
              <a:avLst/>
              <a:gdLst/>
              <a:ahLst/>
              <a:cxnLst/>
              <a:rect l="l" t="t" r="r" b="b"/>
              <a:pathLst>
                <a:path w="8489594" h="5486400">
                  <a:moveTo>
                    <a:pt x="0" y="0"/>
                  </a:moveTo>
                  <a:lnTo>
                    <a:pt x="8489594" y="0"/>
                  </a:lnTo>
                  <a:lnTo>
                    <a:pt x="8489594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4" name="Freeform 8"/>
            <p:cNvSpPr/>
            <p:nvPr/>
          </p:nvSpPr>
          <p:spPr>
            <a:xfrm>
              <a:off x="12473494" y="5211775"/>
              <a:ext cx="5018049" cy="4114800"/>
            </a:xfrm>
            <a:custGeom>
              <a:avLst/>
              <a:gdLst/>
              <a:ahLst/>
              <a:cxnLst/>
              <a:rect l="l" t="t" r="r" b="b"/>
              <a:pathLst>
                <a:path w="6690732" h="5486400">
                  <a:moveTo>
                    <a:pt x="0" y="0"/>
                  </a:moveTo>
                  <a:lnTo>
                    <a:pt x="6690732" y="0"/>
                  </a:lnTo>
                  <a:lnTo>
                    <a:pt x="6690732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5" name="Freeform 9"/>
            <p:cNvSpPr/>
            <p:nvPr/>
          </p:nvSpPr>
          <p:spPr>
            <a:xfrm flipH="1">
              <a:off x="15048451" y="5052248"/>
              <a:ext cx="4781486" cy="3920818"/>
            </a:xfrm>
            <a:custGeom>
              <a:avLst/>
              <a:gdLst/>
              <a:ahLst/>
              <a:cxnLst/>
              <a:rect l="l" t="t" r="r" b="b"/>
              <a:pathLst>
                <a:path w="6375314" h="5227757">
                  <a:moveTo>
                    <a:pt x="6375313" y="0"/>
                  </a:moveTo>
                  <a:lnTo>
                    <a:pt x="0" y="0"/>
                  </a:lnTo>
                  <a:lnTo>
                    <a:pt x="0" y="5227757"/>
                  </a:lnTo>
                  <a:lnTo>
                    <a:pt x="6375313" y="5227757"/>
                  </a:lnTo>
                  <a:lnTo>
                    <a:pt x="6375313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6" name="Freeform 12"/>
            <p:cNvSpPr/>
            <p:nvPr/>
          </p:nvSpPr>
          <p:spPr>
            <a:xfrm flipH="1">
              <a:off x="16244295" y="6723325"/>
              <a:ext cx="3803379" cy="3118770"/>
            </a:xfrm>
            <a:custGeom>
              <a:avLst/>
              <a:gdLst/>
              <a:ahLst/>
              <a:cxnLst/>
              <a:rect l="l" t="t" r="r" b="b"/>
              <a:pathLst>
                <a:path w="5071170" h="4158359">
                  <a:moveTo>
                    <a:pt x="5071170" y="0"/>
                  </a:moveTo>
                  <a:lnTo>
                    <a:pt x="0" y="0"/>
                  </a:lnTo>
                  <a:lnTo>
                    <a:pt x="0" y="4158359"/>
                  </a:lnTo>
                  <a:lnTo>
                    <a:pt x="5071170" y="4158359"/>
                  </a:lnTo>
                  <a:lnTo>
                    <a:pt x="507117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7" name="Freeform 13"/>
            <p:cNvSpPr/>
            <p:nvPr/>
          </p:nvSpPr>
          <p:spPr>
            <a:xfrm flipH="1">
              <a:off x="17289351" y="4662543"/>
              <a:ext cx="3803378" cy="3118769"/>
            </a:xfrm>
            <a:custGeom>
              <a:avLst/>
              <a:gdLst/>
              <a:ahLst/>
              <a:cxnLst/>
              <a:rect l="l" t="t" r="r" b="b"/>
              <a:pathLst>
                <a:path w="5071170" h="4158359">
                  <a:moveTo>
                    <a:pt x="5071170" y="0"/>
                  </a:moveTo>
                  <a:lnTo>
                    <a:pt x="0" y="0"/>
                  </a:lnTo>
                  <a:lnTo>
                    <a:pt x="0" y="4158359"/>
                  </a:lnTo>
                  <a:lnTo>
                    <a:pt x="5071170" y="4158359"/>
                  </a:lnTo>
                  <a:lnTo>
                    <a:pt x="507117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8" name="Freeform 14"/>
            <p:cNvSpPr/>
            <p:nvPr/>
          </p:nvSpPr>
          <p:spPr>
            <a:xfrm>
              <a:off x="14605344" y="6667637"/>
              <a:ext cx="2551176" cy="4114800"/>
            </a:xfrm>
            <a:custGeom>
              <a:avLst/>
              <a:gdLst/>
              <a:ahLst/>
              <a:cxnLst/>
              <a:rect l="l" t="t" r="r" b="b"/>
              <a:pathLst>
                <a:path w="3401568" h="5486400">
                  <a:moveTo>
                    <a:pt x="0" y="0"/>
                  </a:moveTo>
                  <a:lnTo>
                    <a:pt x="3401568" y="0"/>
                  </a:lnTo>
                  <a:lnTo>
                    <a:pt x="3401568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35" name="Freeform 27"/>
          <p:cNvSpPr/>
          <p:nvPr/>
        </p:nvSpPr>
        <p:spPr>
          <a:xfrm>
            <a:off x="-46151" y="2065430"/>
            <a:ext cx="8643182" cy="4494271"/>
          </a:xfrm>
          <a:custGeom>
            <a:avLst/>
            <a:gdLst/>
            <a:ahLst/>
            <a:cxnLst/>
            <a:rect l="l" t="t" r="r" b="b"/>
            <a:pathLst>
              <a:path w="15164141" h="9701494">
                <a:moveTo>
                  <a:pt x="0" y="0"/>
                </a:moveTo>
                <a:lnTo>
                  <a:pt x="15164141" y="0"/>
                </a:lnTo>
                <a:lnTo>
                  <a:pt x="15164141" y="9701494"/>
                </a:lnTo>
                <a:lnTo>
                  <a:pt x="0" y="97014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8000"/>
            </a:blip>
            <a:stretch>
              <a:fillRect l="-3545" t="-27375" r="-29900" b="-1207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36" name="Grupo 35"/>
          <p:cNvGrpSpPr/>
          <p:nvPr/>
        </p:nvGrpSpPr>
        <p:grpSpPr>
          <a:xfrm>
            <a:off x="-80028" y="1708868"/>
            <a:ext cx="12376136" cy="395983"/>
            <a:chOff x="-277203" y="3054675"/>
            <a:chExt cx="18619881" cy="488625"/>
          </a:xfrm>
        </p:grpSpPr>
        <p:sp>
          <p:nvSpPr>
            <p:cNvPr id="62" name="Freeform 28"/>
            <p:cNvSpPr/>
            <p:nvPr/>
          </p:nvSpPr>
          <p:spPr>
            <a:xfrm>
              <a:off x="8915400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3" name="Freeform 28"/>
            <p:cNvSpPr/>
            <p:nvPr/>
          </p:nvSpPr>
          <p:spPr>
            <a:xfrm>
              <a:off x="16255264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4" name="Freeform 28"/>
            <p:cNvSpPr/>
            <p:nvPr/>
          </p:nvSpPr>
          <p:spPr>
            <a:xfrm>
              <a:off x="14420298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5" name="Freeform 28"/>
            <p:cNvSpPr/>
            <p:nvPr/>
          </p:nvSpPr>
          <p:spPr>
            <a:xfrm>
              <a:off x="10750366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6" name="Freeform 28"/>
            <p:cNvSpPr/>
            <p:nvPr/>
          </p:nvSpPr>
          <p:spPr>
            <a:xfrm>
              <a:off x="12585332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7" name="Freeform 28"/>
            <p:cNvSpPr/>
            <p:nvPr/>
          </p:nvSpPr>
          <p:spPr>
            <a:xfrm>
              <a:off x="-277203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8" name="Freeform 28"/>
            <p:cNvSpPr/>
            <p:nvPr/>
          </p:nvSpPr>
          <p:spPr>
            <a:xfrm>
              <a:off x="7062661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9" name="Freeform 28"/>
            <p:cNvSpPr/>
            <p:nvPr/>
          </p:nvSpPr>
          <p:spPr>
            <a:xfrm>
              <a:off x="5227695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0" name="Freeform 28"/>
            <p:cNvSpPr/>
            <p:nvPr/>
          </p:nvSpPr>
          <p:spPr>
            <a:xfrm>
              <a:off x="1557763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1" name="Freeform 28"/>
            <p:cNvSpPr/>
            <p:nvPr/>
          </p:nvSpPr>
          <p:spPr>
            <a:xfrm>
              <a:off x="3392729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8497272" y="1123042"/>
            <a:ext cx="186819" cy="5075286"/>
            <a:chOff x="12646566" y="2247900"/>
            <a:chExt cx="282062" cy="7681896"/>
          </a:xfrm>
        </p:grpSpPr>
        <p:sp>
          <p:nvSpPr>
            <p:cNvPr id="40" name="Freeform 30"/>
            <p:cNvSpPr/>
            <p:nvPr/>
          </p:nvSpPr>
          <p:spPr>
            <a:xfrm>
              <a:off x="12646566" y="2247900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9"/>
                  </a:lnTo>
                  <a:lnTo>
                    <a:pt x="0" y="590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41" name="Freeform 43"/>
            <p:cNvSpPr/>
            <p:nvPr/>
          </p:nvSpPr>
          <p:spPr>
            <a:xfrm>
              <a:off x="12646566" y="4660899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48" name="Freeform 44"/>
            <p:cNvSpPr/>
            <p:nvPr/>
          </p:nvSpPr>
          <p:spPr>
            <a:xfrm>
              <a:off x="12646566" y="5465232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9"/>
                  </a:lnTo>
                  <a:lnTo>
                    <a:pt x="0" y="590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0" name="Freeform 45"/>
            <p:cNvSpPr/>
            <p:nvPr/>
          </p:nvSpPr>
          <p:spPr>
            <a:xfrm>
              <a:off x="12646566" y="6269565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2" name="Freeform 46"/>
            <p:cNvSpPr/>
            <p:nvPr/>
          </p:nvSpPr>
          <p:spPr>
            <a:xfrm>
              <a:off x="12646566" y="7073898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9"/>
                  </a:lnTo>
                  <a:lnTo>
                    <a:pt x="0" y="590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4" name="Freeform 47"/>
            <p:cNvSpPr/>
            <p:nvPr/>
          </p:nvSpPr>
          <p:spPr>
            <a:xfrm>
              <a:off x="12646566" y="7878231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6" name="Freeform 48"/>
            <p:cNvSpPr/>
            <p:nvPr/>
          </p:nvSpPr>
          <p:spPr>
            <a:xfrm>
              <a:off x="12646566" y="8682564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7" name="Freeform 49"/>
            <p:cNvSpPr/>
            <p:nvPr/>
          </p:nvSpPr>
          <p:spPr>
            <a:xfrm>
              <a:off x="12646566" y="9486900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8" name="Freeform 43"/>
            <p:cNvSpPr/>
            <p:nvPr/>
          </p:nvSpPr>
          <p:spPr>
            <a:xfrm>
              <a:off x="12649200" y="3848100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61" name="Freeform 41"/>
            <p:cNvSpPr/>
            <p:nvPr/>
          </p:nvSpPr>
          <p:spPr>
            <a:xfrm>
              <a:off x="12646566" y="3052233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39" name="Freeform 29"/>
          <p:cNvSpPr/>
          <p:nvPr/>
        </p:nvSpPr>
        <p:spPr>
          <a:xfrm>
            <a:off x="10437565" y="5986064"/>
            <a:ext cx="1771890" cy="654017"/>
          </a:xfrm>
          <a:custGeom>
            <a:avLst/>
            <a:gdLst/>
            <a:ahLst/>
            <a:cxnLst/>
            <a:rect l="l" t="t" r="r" b="b"/>
            <a:pathLst>
              <a:path w="4381984" h="1621468">
                <a:moveTo>
                  <a:pt x="0" y="0"/>
                </a:moveTo>
                <a:lnTo>
                  <a:pt x="4381984" y="0"/>
                </a:lnTo>
                <a:lnTo>
                  <a:pt x="4381984" y="1621468"/>
                </a:lnTo>
                <a:lnTo>
                  <a:pt x="0" y="162146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4" name="Rectángulo 83"/>
          <p:cNvSpPr/>
          <p:nvPr/>
        </p:nvSpPr>
        <p:spPr>
          <a:xfrm>
            <a:off x="-10759" y="1706082"/>
            <a:ext cx="8585117" cy="4849763"/>
          </a:xfrm>
          <a:prstGeom prst="rect">
            <a:avLst/>
          </a:prstGeom>
          <a:gradFill flip="none" rotWithShape="1">
            <a:gsLst>
              <a:gs pos="13000">
                <a:schemeClr val="bg1"/>
              </a:gs>
              <a:gs pos="66000">
                <a:schemeClr val="bg1">
                  <a:alpha val="4917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CuadroTexto 37"/>
          <p:cNvSpPr txBox="1"/>
          <p:nvPr/>
        </p:nvSpPr>
        <p:spPr>
          <a:xfrm>
            <a:off x="4134368" y="975377"/>
            <a:ext cx="4281942" cy="5401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s-MX" sz="3000" b="1" dirty="0">
                <a:latin typeface="Agency FB" panose="020B0503020202020204" pitchFamily="34" charset="77"/>
                <a:cs typeface="Segoe UI" panose="020B0502040204020203" pitchFamily="34" charset="0"/>
              </a:rPr>
              <a:t>Selección del cultivo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latin typeface="Agency FB" panose="020B0503020202020204" pitchFamily="34" charset="77"/>
                <a:cs typeface="Segoe UI" panose="020B0502040204020203" pitchFamily="34" charset="0"/>
              </a:rPr>
              <a:t>Fecha de siembra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Ficha técnica del cultivo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Características del suelo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Crear plan de riego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Análisis de la fase del cultivo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Necesidads hídricas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Condiciones agroclimáticas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Realizar el riego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Monitoreo y control constante</a:t>
            </a:r>
          </a:p>
        </p:txBody>
      </p:sp>
      <p:sp>
        <p:nvSpPr>
          <p:cNvPr id="30" name="Freeform 26"/>
          <p:cNvSpPr/>
          <p:nvPr/>
        </p:nvSpPr>
        <p:spPr>
          <a:xfrm>
            <a:off x="3360265" y="614788"/>
            <a:ext cx="984859" cy="1499849"/>
          </a:xfrm>
          <a:custGeom>
            <a:avLst/>
            <a:gdLst/>
            <a:ahLst/>
            <a:cxnLst/>
            <a:rect l="l" t="t" r="r" b="b"/>
            <a:pathLst>
              <a:path w="1662395" h="2538007">
                <a:moveTo>
                  <a:pt x="0" y="0"/>
                </a:moveTo>
                <a:lnTo>
                  <a:pt x="1662395" y="0"/>
                </a:lnTo>
                <a:lnTo>
                  <a:pt x="1662395" y="2538007"/>
                </a:lnTo>
                <a:lnTo>
                  <a:pt x="0" y="253800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21" name="Grupo 20"/>
          <p:cNvGrpSpPr/>
          <p:nvPr/>
        </p:nvGrpSpPr>
        <p:grpSpPr>
          <a:xfrm>
            <a:off x="135088" y="2677705"/>
            <a:ext cx="4240715" cy="3205072"/>
            <a:chOff x="135088" y="2677705"/>
            <a:chExt cx="4240715" cy="3205072"/>
          </a:xfrm>
        </p:grpSpPr>
        <p:grpSp>
          <p:nvGrpSpPr>
            <p:cNvPr id="15" name="Grupo 14"/>
            <p:cNvGrpSpPr/>
            <p:nvPr/>
          </p:nvGrpSpPr>
          <p:grpSpPr>
            <a:xfrm>
              <a:off x="135088" y="4139127"/>
              <a:ext cx="4240715" cy="1743650"/>
              <a:chOff x="-50663" y="3956601"/>
              <a:chExt cx="4240715" cy="1743650"/>
            </a:xfrm>
          </p:grpSpPr>
          <p:pic>
            <p:nvPicPr>
              <p:cNvPr id="12" name="Imagen 11"/>
              <p:cNvPicPr>
                <a:picLocks noChangeAspect="1"/>
              </p:cNvPicPr>
              <p:nvPr/>
            </p:nvPicPr>
            <p:blipFill rotWithShape="1">
              <a:blip r:embed="rId19" cstate="screen"/>
              <a:srcRect t="51614" r="49213"/>
              <a:stretch>
                <a:fillRect/>
              </a:stretch>
            </p:blipFill>
            <p:spPr>
              <a:xfrm>
                <a:off x="-50663" y="4672144"/>
                <a:ext cx="2427733" cy="1028107"/>
              </a:xfrm>
              <a:prstGeom prst="rect">
                <a:avLst/>
              </a:prstGeom>
            </p:spPr>
          </p:pic>
          <p:pic>
            <p:nvPicPr>
              <p:cNvPr id="13" name="Imagen 12"/>
              <p:cNvPicPr>
                <a:picLocks noChangeAspect="1"/>
              </p:cNvPicPr>
              <p:nvPr/>
            </p:nvPicPr>
            <p:blipFill rotWithShape="1">
              <a:blip r:embed="rId19" cstate="screen"/>
              <a:srcRect l="50633" t="12412" r="7503" b="9100"/>
              <a:stretch>
                <a:fillRect/>
              </a:stretch>
            </p:blipFill>
            <p:spPr>
              <a:xfrm>
                <a:off x="2357939" y="3956601"/>
                <a:ext cx="1832113" cy="1526761"/>
              </a:xfrm>
              <a:prstGeom prst="rect">
                <a:avLst/>
              </a:prstGeom>
            </p:spPr>
          </p:pic>
        </p:grpSp>
        <p:grpSp>
          <p:nvGrpSpPr>
            <p:cNvPr id="16" name="Grupo 15"/>
            <p:cNvGrpSpPr/>
            <p:nvPr/>
          </p:nvGrpSpPr>
          <p:grpSpPr>
            <a:xfrm>
              <a:off x="924755" y="2677705"/>
              <a:ext cx="2543864" cy="1753658"/>
              <a:chOff x="4123139" y="1364830"/>
              <a:chExt cx="4110728" cy="2435275"/>
            </a:xfrm>
          </p:grpSpPr>
          <p:pic>
            <p:nvPicPr>
              <p:cNvPr id="17" name="Imagen 16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 rot="630127">
                <a:off x="7106001" y="1531940"/>
                <a:ext cx="1127866" cy="226816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8" name="Imagen 17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 rot="251537">
                <a:off x="6248533" y="1385878"/>
                <a:ext cx="1223836" cy="2269093"/>
              </a:xfrm>
              <a:prstGeom prst="rect">
                <a:avLst/>
              </a:prstGeom>
            </p:spPr>
          </p:pic>
          <p:pic>
            <p:nvPicPr>
              <p:cNvPr id="19" name="Imagen 18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 rot="21334614">
                <a:off x="5215803" y="1364830"/>
                <a:ext cx="1234209" cy="2268165"/>
              </a:xfrm>
              <a:prstGeom prst="rect">
                <a:avLst/>
              </a:prstGeom>
            </p:spPr>
          </p:pic>
          <p:pic>
            <p:nvPicPr>
              <p:cNvPr id="20" name="Imagen 19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 rot="20912277">
                <a:off x="4123139" y="1471894"/>
                <a:ext cx="1305582" cy="226816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/>
          <p:cNvGrpSpPr/>
          <p:nvPr/>
        </p:nvGrpSpPr>
        <p:grpSpPr>
          <a:xfrm rot="5400000">
            <a:off x="1330140" y="-1270754"/>
            <a:ext cx="1076960" cy="3580958"/>
            <a:chOff x="382" y="1300"/>
            <a:chExt cx="1696" cy="8932"/>
          </a:xfrm>
        </p:grpSpPr>
        <p:sp>
          <p:nvSpPr>
            <p:cNvPr id="6" name="Google Shape;124;p6"/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3600" b="1" i="1" dirty="0" err="1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Modelo</a:t>
              </a:r>
              <a: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 de </a:t>
              </a:r>
              <a:r>
                <a:rPr lang="en-US" sz="3600" b="1" i="1" dirty="0" err="1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negocio</a:t>
              </a:r>
              <a:b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MERCADO</a:t>
              </a:r>
              <a:endParaRPr lang="en-US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9" name="Google Shape;125;p6"/>
            <p:cNvCxnSpPr/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67C26B13-BA1B-44F5-ABAB-6690DEAC3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543" y="3429000"/>
            <a:ext cx="4832488" cy="316150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B92BA01-F40D-4E1F-AE6A-483097D63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2710" y="1026572"/>
            <a:ext cx="3499065" cy="398318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9B2E272-1269-4458-88A9-0366FDE983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92" y="1186473"/>
            <a:ext cx="4497663" cy="29487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upo 51">
            <a:extLst>
              <a:ext uri="{FF2B5EF4-FFF2-40B4-BE49-F238E27FC236}">
                <a16:creationId xmlns:a16="http://schemas.microsoft.com/office/drawing/2014/main" id="{76606FF2-D7C5-7497-0DE8-3CF106E893C4}"/>
              </a:ext>
            </a:extLst>
          </p:cNvPr>
          <p:cNvGrpSpPr/>
          <p:nvPr/>
        </p:nvGrpSpPr>
        <p:grpSpPr>
          <a:xfrm>
            <a:off x="1523765" y="1186475"/>
            <a:ext cx="8889222" cy="5186168"/>
            <a:chOff x="2354608" y="444500"/>
            <a:chExt cx="11754784" cy="6858000"/>
          </a:xfrm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C8000050-E5BE-68A8-0C44-B85E3DAAB4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0622"/>
            <a:stretch/>
          </p:blipFill>
          <p:spPr>
            <a:xfrm>
              <a:off x="2354608" y="444500"/>
              <a:ext cx="11754784" cy="6858000"/>
            </a:xfrm>
            <a:prstGeom prst="rect">
              <a:avLst/>
            </a:prstGeom>
            <a:ln>
              <a:solidFill>
                <a:srgbClr val="4A8522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1B9B18E5-D926-99D9-6D6B-2E11BE8D8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96115" y="1645433"/>
              <a:ext cx="534004" cy="534004"/>
            </a:xfrm>
            <a:prstGeom prst="rect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9E7C3C96-E5F4-233E-FE9E-D7FC13959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51951" y="4474030"/>
              <a:ext cx="534004" cy="534004"/>
            </a:xfrm>
            <a:prstGeom prst="rect">
              <a:avLst/>
            </a:prstGeom>
          </p:spPr>
        </p:pic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9577EDE1-4B88-7822-180C-F2D0459CE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7511" y="2084114"/>
              <a:ext cx="534004" cy="534004"/>
            </a:xfrm>
            <a:prstGeom prst="rect">
              <a:avLst/>
            </a:prstGeom>
          </p:spPr>
        </p:pic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DD090805-2226-7B47-8DD1-E3867C9B8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26639" y="2351116"/>
              <a:ext cx="534004" cy="534004"/>
            </a:xfrm>
            <a:prstGeom prst="rect">
              <a:avLst/>
            </a:prstGeom>
          </p:spPr>
        </p:pic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43363FC2-EEB7-6B6F-77BB-19FC47136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03603" y="848333"/>
              <a:ext cx="534004" cy="534004"/>
            </a:xfrm>
            <a:prstGeom prst="rect">
              <a:avLst/>
            </a:prstGeom>
          </p:spPr>
        </p:pic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1BD1C38F-5AA3-A078-50CF-2E7F37A63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53223" y="1115335"/>
              <a:ext cx="534004" cy="534004"/>
            </a:xfrm>
            <a:prstGeom prst="rect">
              <a:avLst/>
            </a:prstGeom>
          </p:spPr>
        </p:pic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2E437460-ECDA-A11C-9CBB-5304DB3E1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02843" y="1342712"/>
              <a:ext cx="534004" cy="534004"/>
            </a:xfrm>
            <a:prstGeom prst="rect">
              <a:avLst/>
            </a:prstGeom>
          </p:spPr>
        </p:pic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DE8CF139-EA2A-3A6F-118A-8F50FFD7E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22548" y="1546259"/>
              <a:ext cx="534004" cy="534004"/>
            </a:xfrm>
            <a:prstGeom prst="rect">
              <a:avLst/>
            </a:prstGeom>
          </p:spPr>
        </p:pic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6870E583-38BF-0994-544D-653B663CB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65471" y="808708"/>
              <a:ext cx="534003" cy="534003"/>
            </a:xfrm>
            <a:prstGeom prst="rect">
              <a:avLst/>
            </a:prstGeom>
          </p:spPr>
        </p:pic>
        <p:pic>
          <p:nvPicPr>
            <p:cNvPr id="33" name="Imagen 32">
              <a:extLst>
                <a:ext uri="{FF2B5EF4-FFF2-40B4-BE49-F238E27FC236}">
                  <a16:creationId xmlns:a16="http://schemas.microsoft.com/office/drawing/2014/main" id="{3A905606-2CFA-4D73-9A6F-A62629421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49475" y="611754"/>
              <a:ext cx="534003" cy="534003"/>
            </a:xfrm>
            <a:prstGeom prst="rect">
              <a:avLst/>
            </a:prstGeom>
          </p:spPr>
        </p:pic>
        <p:pic>
          <p:nvPicPr>
            <p:cNvPr id="34" name="Imagen 33">
              <a:extLst>
                <a:ext uri="{FF2B5EF4-FFF2-40B4-BE49-F238E27FC236}">
                  <a16:creationId xmlns:a16="http://schemas.microsoft.com/office/drawing/2014/main" id="{4F12F40E-3B5D-B50D-7B0E-C854D0721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84949" y="3550900"/>
              <a:ext cx="534004" cy="534004"/>
            </a:xfrm>
            <a:prstGeom prst="rect">
              <a:avLst/>
            </a:prstGeom>
          </p:spPr>
        </p:pic>
        <p:pic>
          <p:nvPicPr>
            <p:cNvPr id="35" name="Imagen 34">
              <a:extLst>
                <a:ext uri="{FF2B5EF4-FFF2-40B4-BE49-F238E27FC236}">
                  <a16:creationId xmlns:a16="http://schemas.microsoft.com/office/drawing/2014/main" id="{18B742A0-9D50-E888-B8FD-B66EDD996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17947" y="5293199"/>
              <a:ext cx="534004" cy="534004"/>
            </a:xfrm>
            <a:prstGeom prst="rect">
              <a:avLst/>
            </a:prstGeom>
          </p:spPr>
        </p:pic>
        <p:pic>
          <p:nvPicPr>
            <p:cNvPr id="36" name="Imagen 35">
              <a:extLst>
                <a:ext uri="{FF2B5EF4-FFF2-40B4-BE49-F238E27FC236}">
                  <a16:creationId xmlns:a16="http://schemas.microsoft.com/office/drawing/2014/main" id="{B106D2A2-4D93-9198-E68D-867A5BEA1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57275" y="4117712"/>
              <a:ext cx="534004" cy="534004"/>
            </a:xfrm>
            <a:prstGeom prst="rect">
              <a:avLst/>
            </a:prstGeom>
          </p:spPr>
        </p:pic>
        <p:pic>
          <p:nvPicPr>
            <p:cNvPr id="37" name="Imagen 36">
              <a:extLst>
                <a:ext uri="{FF2B5EF4-FFF2-40B4-BE49-F238E27FC236}">
                  <a16:creationId xmlns:a16="http://schemas.microsoft.com/office/drawing/2014/main" id="{E8A6477A-1710-4EF2-5973-525748078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44642" y="4036577"/>
              <a:ext cx="534004" cy="534004"/>
            </a:xfrm>
            <a:prstGeom prst="rect">
              <a:avLst/>
            </a:prstGeom>
          </p:spPr>
        </p:pic>
        <p:pic>
          <p:nvPicPr>
            <p:cNvPr id="39" name="Imagen 38">
              <a:extLst>
                <a:ext uri="{FF2B5EF4-FFF2-40B4-BE49-F238E27FC236}">
                  <a16:creationId xmlns:a16="http://schemas.microsoft.com/office/drawing/2014/main" id="{9087AE3C-0981-F4C5-9111-7E86E598D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53614" y="4702660"/>
              <a:ext cx="534004" cy="534004"/>
            </a:xfrm>
            <a:prstGeom prst="rect">
              <a:avLst/>
            </a:prstGeom>
          </p:spPr>
        </p:pic>
        <p:pic>
          <p:nvPicPr>
            <p:cNvPr id="40" name="Imagen 39">
              <a:extLst>
                <a:ext uri="{FF2B5EF4-FFF2-40B4-BE49-F238E27FC236}">
                  <a16:creationId xmlns:a16="http://schemas.microsoft.com/office/drawing/2014/main" id="{C18D9914-6034-8836-BDC3-94A01E353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20616" y="5055021"/>
              <a:ext cx="534004" cy="534004"/>
            </a:xfrm>
            <a:prstGeom prst="rect">
              <a:avLst/>
            </a:prstGeom>
          </p:spPr>
        </p:pic>
        <p:pic>
          <p:nvPicPr>
            <p:cNvPr id="41" name="Imagen 40">
              <a:extLst>
                <a:ext uri="{FF2B5EF4-FFF2-40B4-BE49-F238E27FC236}">
                  <a16:creationId xmlns:a16="http://schemas.microsoft.com/office/drawing/2014/main" id="{496A0F59-8B0C-6AA2-2F0A-9227343D0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82340" y="5375998"/>
              <a:ext cx="534004" cy="534004"/>
            </a:xfrm>
            <a:prstGeom prst="rect">
              <a:avLst/>
            </a:prstGeom>
          </p:spPr>
        </p:pic>
        <p:pic>
          <p:nvPicPr>
            <p:cNvPr id="42" name="Imagen 41">
              <a:extLst>
                <a:ext uri="{FF2B5EF4-FFF2-40B4-BE49-F238E27FC236}">
                  <a16:creationId xmlns:a16="http://schemas.microsoft.com/office/drawing/2014/main" id="{8519FFF1-7EEB-1D23-EE51-3D9FACC3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911804" y="4371544"/>
              <a:ext cx="534004" cy="534004"/>
            </a:xfrm>
            <a:prstGeom prst="rect">
              <a:avLst/>
            </a:prstGeom>
          </p:spPr>
        </p:pic>
        <p:pic>
          <p:nvPicPr>
            <p:cNvPr id="43" name="Imagen 42">
              <a:extLst>
                <a:ext uri="{FF2B5EF4-FFF2-40B4-BE49-F238E27FC236}">
                  <a16:creationId xmlns:a16="http://schemas.microsoft.com/office/drawing/2014/main" id="{0276B5E2-29E1-9653-1E80-4F5F8A87D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871313" y="6346032"/>
              <a:ext cx="534004" cy="534004"/>
            </a:xfrm>
            <a:prstGeom prst="rect">
              <a:avLst/>
            </a:prstGeom>
          </p:spPr>
        </p:pic>
        <p:pic>
          <p:nvPicPr>
            <p:cNvPr id="44" name="Imagen 43">
              <a:extLst>
                <a:ext uri="{FF2B5EF4-FFF2-40B4-BE49-F238E27FC236}">
                  <a16:creationId xmlns:a16="http://schemas.microsoft.com/office/drawing/2014/main" id="{2737E735-0373-06F0-69F1-1C74242B9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515765" y="6272812"/>
              <a:ext cx="534004" cy="534004"/>
            </a:xfrm>
            <a:prstGeom prst="rect">
              <a:avLst/>
            </a:prstGeom>
          </p:spPr>
        </p:pic>
        <p:pic>
          <p:nvPicPr>
            <p:cNvPr id="45" name="Imagen 44">
              <a:extLst>
                <a:ext uri="{FF2B5EF4-FFF2-40B4-BE49-F238E27FC236}">
                  <a16:creationId xmlns:a16="http://schemas.microsoft.com/office/drawing/2014/main" id="{2521BEFE-C144-45C5-0EBA-ED2239BDE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714541" y="6467092"/>
              <a:ext cx="534004" cy="534004"/>
            </a:xfrm>
            <a:prstGeom prst="rect">
              <a:avLst/>
            </a:prstGeom>
          </p:spPr>
        </p:pic>
        <p:pic>
          <p:nvPicPr>
            <p:cNvPr id="46" name="Imagen 45">
              <a:extLst>
                <a:ext uri="{FF2B5EF4-FFF2-40B4-BE49-F238E27FC236}">
                  <a16:creationId xmlns:a16="http://schemas.microsoft.com/office/drawing/2014/main" id="{1DE9DE09-B424-EDB0-FB70-83F7E5C1E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431767" y="1798899"/>
              <a:ext cx="534004" cy="534004"/>
            </a:xfrm>
            <a:prstGeom prst="rect">
              <a:avLst/>
            </a:prstGeom>
          </p:spPr>
        </p:pic>
        <p:pic>
          <p:nvPicPr>
            <p:cNvPr id="47" name="Imagen 46">
              <a:extLst>
                <a:ext uri="{FF2B5EF4-FFF2-40B4-BE49-F238E27FC236}">
                  <a16:creationId xmlns:a16="http://schemas.microsoft.com/office/drawing/2014/main" id="{C0982F6C-5451-0A9C-5C4C-2B0EB265F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108609" y="1722166"/>
              <a:ext cx="534004" cy="534004"/>
            </a:xfrm>
            <a:prstGeom prst="rect">
              <a:avLst/>
            </a:prstGeom>
          </p:spPr>
        </p:pic>
        <p:pic>
          <p:nvPicPr>
            <p:cNvPr id="48" name="Imagen 47">
              <a:extLst>
                <a:ext uri="{FF2B5EF4-FFF2-40B4-BE49-F238E27FC236}">
                  <a16:creationId xmlns:a16="http://schemas.microsoft.com/office/drawing/2014/main" id="{2A31436B-90EB-C0CF-282D-22177E4DC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164765" y="894901"/>
              <a:ext cx="534004" cy="534004"/>
            </a:xfrm>
            <a:prstGeom prst="rect">
              <a:avLst/>
            </a:prstGeom>
          </p:spPr>
        </p:pic>
        <p:pic>
          <p:nvPicPr>
            <p:cNvPr id="49" name="Imagen 48">
              <a:extLst>
                <a:ext uri="{FF2B5EF4-FFF2-40B4-BE49-F238E27FC236}">
                  <a16:creationId xmlns:a16="http://schemas.microsoft.com/office/drawing/2014/main" id="{DD543F2C-AEFB-D252-DECB-31DC1B7D8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955592" y="738986"/>
              <a:ext cx="534004" cy="534004"/>
            </a:xfrm>
            <a:prstGeom prst="rect">
              <a:avLst/>
            </a:prstGeom>
          </p:spPr>
        </p:pic>
        <p:pic>
          <p:nvPicPr>
            <p:cNvPr id="50" name="Imagen 49">
              <a:extLst>
                <a:ext uri="{FF2B5EF4-FFF2-40B4-BE49-F238E27FC236}">
                  <a16:creationId xmlns:a16="http://schemas.microsoft.com/office/drawing/2014/main" id="{7D8458EB-4B4B-E872-475F-E2DF1C09C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872611" y="4058961"/>
              <a:ext cx="534004" cy="534004"/>
            </a:xfrm>
            <a:prstGeom prst="rect">
              <a:avLst/>
            </a:prstGeom>
          </p:spPr>
        </p:pic>
      </p:grpSp>
      <p:grpSp>
        <p:nvGrpSpPr>
          <p:cNvPr id="53" name="Google Shape;123;p6">
            <a:extLst>
              <a:ext uri="{FF2B5EF4-FFF2-40B4-BE49-F238E27FC236}">
                <a16:creationId xmlns:a16="http://schemas.microsoft.com/office/drawing/2014/main" id="{13B4A77D-ADC7-829D-AFB9-F8A71272B37C}"/>
              </a:ext>
            </a:extLst>
          </p:cNvPr>
          <p:cNvGrpSpPr/>
          <p:nvPr/>
        </p:nvGrpSpPr>
        <p:grpSpPr>
          <a:xfrm rot="5400000">
            <a:off x="2926963" y="-2867578"/>
            <a:ext cx="1076960" cy="6774605"/>
            <a:chOff x="382" y="1300"/>
            <a:chExt cx="1696" cy="8932"/>
          </a:xfrm>
        </p:grpSpPr>
        <p:sp>
          <p:nvSpPr>
            <p:cNvPr id="54" name="Google Shape;124;p6">
              <a:extLst>
                <a:ext uri="{FF2B5EF4-FFF2-40B4-BE49-F238E27FC236}">
                  <a16:creationId xmlns:a16="http://schemas.microsoft.com/office/drawing/2014/main" id="{0776328D-58F8-573C-FC9F-170709B224C4}"/>
                </a:ext>
              </a:extLst>
            </p:cNvPr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Comercialización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PRESENCIA</a:t>
              </a:r>
              <a:endParaRPr lang="es-MX" sz="2800" i="1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55" name="Google Shape;125;p6">
              <a:extLst>
                <a:ext uri="{FF2B5EF4-FFF2-40B4-BE49-F238E27FC236}">
                  <a16:creationId xmlns:a16="http://schemas.microsoft.com/office/drawing/2014/main" id="{134DCFA7-8AC3-3BCC-DB8A-C66A63BAC302}"/>
                </a:ext>
              </a:extLst>
            </p:cNvPr>
            <p:cNvCxnSpPr>
              <a:cxnSpLocks/>
            </p:cNvCxnSpPr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3609309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>
          <a:extLst>
            <a:ext uri="{FF2B5EF4-FFF2-40B4-BE49-F238E27FC236}">
              <a16:creationId xmlns:a16="http://schemas.microsoft.com/office/drawing/2014/main" id="{A30C2770-E2AD-05B5-EB38-3E6B8A5D8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76652E47-0781-F2CE-DB01-8947F910935E}"/>
              </a:ext>
            </a:extLst>
          </p:cNvPr>
          <p:cNvSpPr/>
          <p:nvPr/>
        </p:nvSpPr>
        <p:spPr>
          <a:xfrm>
            <a:off x="198184" y="1589907"/>
            <a:ext cx="11626815" cy="3733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714505FC-75D9-3B2F-426C-0AFBE7CBA5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228831"/>
              </p:ext>
            </p:extLst>
          </p:nvPr>
        </p:nvGraphicFramePr>
        <p:xfrm>
          <a:off x="206573" y="1252282"/>
          <a:ext cx="11626815" cy="4081193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639565">
                  <a:extLst>
                    <a:ext uri="{9D8B030D-6E8A-4147-A177-3AD203B41FA5}">
                      <a16:colId xmlns:a16="http://schemas.microsoft.com/office/drawing/2014/main" val="3725964839"/>
                    </a:ext>
                  </a:extLst>
                </a:gridCol>
                <a:gridCol w="871487">
                  <a:extLst>
                    <a:ext uri="{9D8B030D-6E8A-4147-A177-3AD203B41FA5}">
                      <a16:colId xmlns:a16="http://schemas.microsoft.com/office/drawing/2014/main" val="4000453509"/>
                    </a:ext>
                  </a:extLst>
                </a:gridCol>
                <a:gridCol w="1637971">
                  <a:extLst>
                    <a:ext uri="{9D8B030D-6E8A-4147-A177-3AD203B41FA5}">
                      <a16:colId xmlns:a16="http://schemas.microsoft.com/office/drawing/2014/main" val="2003901516"/>
                    </a:ext>
                  </a:extLst>
                </a:gridCol>
                <a:gridCol w="1249960">
                  <a:extLst>
                    <a:ext uri="{9D8B030D-6E8A-4147-A177-3AD203B41FA5}">
                      <a16:colId xmlns:a16="http://schemas.microsoft.com/office/drawing/2014/main" val="488443660"/>
                    </a:ext>
                  </a:extLst>
                </a:gridCol>
                <a:gridCol w="1761688">
                  <a:extLst>
                    <a:ext uri="{9D8B030D-6E8A-4147-A177-3AD203B41FA5}">
                      <a16:colId xmlns:a16="http://schemas.microsoft.com/office/drawing/2014/main" val="2999030844"/>
                    </a:ext>
                  </a:extLst>
                </a:gridCol>
                <a:gridCol w="1870745">
                  <a:extLst>
                    <a:ext uri="{9D8B030D-6E8A-4147-A177-3AD203B41FA5}">
                      <a16:colId xmlns:a16="http://schemas.microsoft.com/office/drawing/2014/main" val="1765852171"/>
                    </a:ext>
                  </a:extLst>
                </a:gridCol>
                <a:gridCol w="1216404">
                  <a:extLst>
                    <a:ext uri="{9D8B030D-6E8A-4147-A177-3AD203B41FA5}">
                      <a16:colId xmlns:a16="http://schemas.microsoft.com/office/drawing/2014/main" val="2724296505"/>
                    </a:ext>
                  </a:extLst>
                </a:gridCol>
                <a:gridCol w="1275126">
                  <a:extLst>
                    <a:ext uri="{9D8B030D-6E8A-4147-A177-3AD203B41FA5}">
                      <a16:colId xmlns:a16="http://schemas.microsoft.com/office/drawing/2014/main" val="1522150438"/>
                    </a:ext>
                  </a:extLst>
                </a:gridCol>
                <a:gridCol w="1103869">
                  <a:extLst>
                    <a:ext uri="{9D8B030D-6E8A-4147-A177-3AD203B41FA5}">
                      <a16:colId xmlns:a16="http://schemas.microsoft.com/office/drawing/2014/main" val="3836671199"/>
                    </a:ext>
                  </a:extLst>
                </a:gridCol>
              </a:tblGrid>
              <a:tr h="470167">
                <a:tc>
                  <a:txBody>
                    <a:bodyPr/>
                    <a:lstStyle/>
                    <a:p>
                      <a:pPr algn="ctr" fontAlgn="b"/>
                      <a:r>
                        <a:rPr lang="es-MX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Agency FB" panose="020B0503020202020204" pitchFamily="34" charset="77"/>
                        </a:rPr>
                        <a:t>Estado</a:t>
                      </a:r>
                    </a:p>
                  </a:txBody>
                  <a:tcPr marL="6454" marR="6454" marT="6454" marB="0" anchor="ctr">
                    <a:solidFill>
                      <a:srgbClr val="4A85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Agency FB" panose="020B0503020202020204" pitchFamily="34" charset="77"/>
                        </a:rPr>
                        <a:t>Agencia</a:t>
                      </a:r>
                    </a:p>
                  </a:txBody>
                  <a:tcPr marL="6454" marR="6454" marT="6454" marB="0" anchor="ctr">
                    <a:solidFill>
                      <a:srgbClr val="4A85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Agency FB" panose="020B0503020202020204" pitchFamily="34" charset="77"/>
                        </a:rPr>
                        <a:t>Ejecutivo</a:t>
                      </a:r>
                    </a:p>
                  </a:txBody>
                  <a:tcPr marL="6454" marR="6454" marT="6454" marB="0" anchor="ctr">
                    <a:solidFill>
                      <a:srgbClr val="4A85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Agency FB" panose="020B0503020202020204" pitchFamily="34" charset="77"/>
                        </a:rPr>
                        <a:t>Correo</a:t>
                      </a:r>
                    </a:p>
                  </a:txBody>
                  <a:tcPr marL="6454" marR="6454" marT="6454" marB="0" anchor="ctr">
                    <a:solidFill>
                      <a:srgbClr val="4A85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Agency FB" panose="020B0503020202020204" pitchFamily="34" charset="77"/>
                        </a:rPr>
                        <a:t>Proyecto</a:t>
                      </a:r>
                    </a:p>
                  </a:txBody>
                  <a:tcPr marL="6454" marR="6454" marT="6454" marB="0" anchor="ctr">
                    <a:solidFill>
                      <a:srgbClr val="4A85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Agency FB" panose="020B0503020202020204" pitchFamily="34" charset="77"/>
                        </a:rPr>
                        <a:t>Empresa</a:t>
                      </a:r>
                    </a:p>
                  </a:txBody>
                  <a:tcPr marL="6454" marR="6454" marT="6454" marB="0" anchor="ctr">
                    <a:solidFill>
                      <a:srgbClr val="4A85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Agency FB" panose="020B0503020202020204" pitchFamily="34" charset="77"/>
                        </a:rPr>
                        <a:t>Cultivo</a:t>
                      </a:r>
                    </a:p>
                  </a:txBody>
                  <a:tcPr marL="6454" marR="6454" marT="6454" marB="0" anchor="ctr">
                    <a:solidFill>
                      <a:srgbClr val="4A85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Agency FB" panose="020B0503020202020204" pitchFamily="34" charset="77"/>
                        </a:rPr>
                        <a:t>Ubicación</a:t>
                      </a:r>
                    </a:p>
                  </a:txBody>
                  <a:tcPr marL="6454" marR="6454" marT="6454" marB="0" anchor="ctr">
                    <a:solidFill>
                      <a:srgbClr val="4A8522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MX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Agency FB" panose="020B0503020202020204" pitchFamily="34" charset="77"/>
                        </a:rPr>
                        <a:t>Productores</a:t>
                      </a:r>
                    </a:p>
                  </a:txBody>
                  <a:tcPr marL="6454" marR="6454" marT="6454" marB="0" anchor="ctr">
                    <a:solidFill>
                      <a:srgbClr val="4A85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264826"/>
                  </a:ext>
                </a:extLst>
              </a:tr>
              <a:tr h="347221">
                <a:tc>
                  <a:txBody>
                    <a:bodyPr/>
                    <a:lstStyle/>
                    <a:p>
                      <a:pPr algn="l" fontAlgn="b"/>
                      <a:r>
                        <a:rPr lang="es-MX" sz="1800" b="0" i="0" u="none" strike="noStrike" cap="none" dirty="0">
                          <a:solidFill>
                            <a:srgbClr val="4A8522"/>
                          </a:solidFill>
                          <a:effectLst/>
                          <a:latin typeface="Agency FB" panose="020B0503020202020204" pitchFamily="34" charset="77"/>
                          <a:ea typeface="+mn-ea"/>
                          <a:cs typeface="+mn-cs"/>
                          <a:sym typeface="Arial"/>
                        </a:rPr>
                        <a:t>Tlaxcala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800" b="0" i="0" u="none" strike="noStrike" cap="none" dirty="0">
                          <a:solidFill>
                            <a:srgbClr val="4A8522"/>
                          </a:solidFill>
                          <a:effectLst/>
                          <a:latin typeface="Agency FB" panose="020B0503020202020204" pitchFamily="34" charset="77"/>
                          <a:ea typeface="+mn-ea"/>
                          <a:cs typeface="+mn-cs"/>
                          <a:sym typeface="Arial"/>
                        </a:rPr>
                        <a:t>Tlaxcala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800" b="0" i="0" u="none" strike="noStrike" cap="none" dirty="0">
                          <a:solidFill>
                            <a:srgbClr val="4A8522"/>
                          </a:solidFill>
                          <a:effectLst/>
                          <a:latin typeface="Agency FB" panose="020B0503020202020204" pitchFamily="34" charset="77"/>
                          <a:ea typeface="+mn-ea"/>
                          <a:cs typeface="+mn-cs"/>
                          <a:sym typeface="Arial"/>
                        </a:rPr>
                        <a:t>Gabriel Echániz Contreras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800" b="0" i="0" u="none" strike="noStrike" cap="none" dirty="0">
                          <a:solidFill>
                            <a:srgbClr val="4A8522"/>
                          </a:solidFill>
                          <a:effectLst/>
                          <a:latin typeface="Agency FB" panose="020B0503020202020204" pitchFamily="34" charset="77"/>
                          <a:ea typeface="+mn-ea"/>
                          <a:cs typeface="+mn-cs"/>
                          <a:sym typeface="Arial"/>
                        </a:rPr>
                        <a:t>Gechaniz</a:t>
                      </a:r>
                    </a:p>
                    <a:p>
                      <a:pPr algn="l" fontAlgn="b"/>
                      <a:r>
                        <a:rPr lang="es-MX" sz="1800" b="0" i="0" u="none" strike="noStrike" cap="none" dirty="0">
                          <a:solidFill>
                            <a:srgbClr val="4A8522"/>
                          </a:solidFill>
                          <a:effectLst/>
                          <a:latin typeface="Agency FB" panose="020B0503020202020204" pitchFamily="34" charset="77"/>
                          <a:ea typeface="+mn-ea"/>
                          <a:cs typeface="+mn-cs"/>
                          <a:sym typeface="Arial"/>
                        </a:rPr>
                        <a:t>@fira.gob.mx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800" b="0" i="0" u="none" strike="noStrike" cap="none" dirty="0">
                          <a:solidFill>
                            <a:srgbClr val="4A8522"/>
                          </a:solidFill>
                          <a:effectLst/>
                          <a:latin typeface="Agency FB" panose="020B0503020202020204" pitchFamily="34" charset="77"/>
                          <a:ea typeface="+mn-ea"/>
                          <a:cs typeface="+mn-cs"/>
                          <a:sym typeface="Arial"/>
                        </a:rPr>
                        <a:t>Cebada Semilla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800" b="0" i="0" u="none" strike="noStrike" cap="none">
                          <a:solidFill>
                            <a:srgbClr val="4A8522"/>
                          </a:solidFill>
                          <a:effectLst/>
                          <a:latin typeface="Agency FB" panose="020B0503020202020204" pitchFamily="34" charset="77"/>
                          <a:ea typeface="+mn-ea"/>
                          <a:cs typeface="+mn-cs"/>
                          <a:sym typeface="Arial"/>
                        </a:rPr>
                        <a:t>Guillermo Bretón Díaz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800" b="0" i="0" u="none" strike="noStrike" cap="none" dirty="0">
                          <a:solidFill>
                            <a:srgbClr val="4A8522"/>
                          </a:solidFill>
                          <a:effectLst/>
                          <a:latin typeface="Agency FB" panose="020B0503020202020204" pitchFamily="34" charset="77"/>
                          <a:ea typeface="+mn-ea"/>
                          <a:cs typeface="+mn-cs"/>
                          <a:sym typeface="Arial"/>
                        </a:rPr>
                        <a:t>Cebada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800" b="0" i="0" u="none" strike="noStrike" cap="none">
                          <a:solidFill>
                            <a:srgbClr val="4A8522"/>
                          </a:solidFill>
                          <a:effectLst/>
                          <a:latin typeface="Agency FB" panose="020B0503020202020204" pitchFamily="34" charset="77"/>
                          <a:ea typeface="+mn-ea"/>
                          <a:cs typeface="+mn-cs"/>
                          <a:sym typeface="Arial"/>
                        </a:rPr>
                        <a:t>Huamantla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b="1" i="0" u="none" strike="noStrike" dirty="0">
                          <a:solidFill>
                            <a:srgbClr val="4A8522"/>
                          </a:solidFill>
                          <a:effectLst/>
                          <a:latin typeface="Agency FB" panose="020B0503020202020204" pitchFamily="34" charset="77"/>
                        </a:rPr>
                        <a:t>1</a:t>
                      </a:r>
                    </a:p>
                  </a:txBody>
                  <a:tcPr marL="6454" marR="6454" marT="6454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434799"/>
                  </a:ext>
                </a:extLst>
              </a:tr>
              <a:tr h="347221">
                <a:tc>
                  <a:txBody>
                    <a:bodyPr/>
                    <a:lstStyle/>
                    <a:p>
                      <a:pPr algn="l" fontAlgn="b"/>
                      <a:r>
                        <a:rPr lang="es-MX" sz="1800" b="0" i="0" u="none" strike="noStrike" cap="none" dirty="0">
                          <a:solidFill>
                            <a:srgbClr val="4A8522"/>
                          </a:solidFill>
                          <a:effectLst/>
                          <a:latin typeface="Agency FB" panose="020B0503020202020204" pitchFamily="34" charset="77"/>
                          <a:ea typeface="+mn-ea"/>
                          <a:cs typeface="+mn-cs"/>
                          <a:sym typeface="Arial"/>
                        </a:rPr>
                        <a:t>Hidalgo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800" b="0" i="0" u="none" strike="noStrike" cap="none" dirty="0">
                          <a:solidFill>
                            <a:srgbClr val="4A8522"/>
                          </a:solidFill>
                          <a:effectLst/>
                          <a:latin typeface="Agency FB" panose="020B0503020202020204" pitchFamily="34" charset="77"/>
                          <a:ea typeface="+mn-ea"/>
                          <a:cs typeface="+mn-cs"/>
                          <a:sym typeface="Arial"/>
                        </a:rPr>
                        <a:t>Ixmiquilpan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800" b="0" i="0" u="none" strike="noStrike" cap="none" dirty="0">
                          <a:solidFill>
                            <a:srgbClr val="4A8522"/>
                          </a:solidFill>
                          <a:effectLst/>
                          <a:latin typeface="Agency FB" panose="020B0503020202020204" pitchFamily="34" charset="77"/>
                          <a:ea typeface="+mn-ea"/>
                          <a:cs typeface="+mn-cs"/>
                          <a:sym typeface="Arial"/>
                        </a:rPr>
                        <a:t>Irais García Martinez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800" b="0" i="0" u="none" strike="noStrike" cap="none" dirty="0">
                          <a:solidFill>
                            <a:srgbClr val="4A8522"/>
                          </a:solidFill>
                          <a:effectLst/>
                          <a:latin typeface="Agency FB" panose="020B0503020202020204" pitchFamily="34" charset="77"/>
                          <a:ea typeface="+mn-ea"/>
                          <a:cs typeface="+mn-cs"/>
                          <a:sym typeface="Arial"/>
                        </a:rPr>
                        <a:t>Irgarcia</a:t>
                      </a:r>
                    </a:p>
                    <a:p>
                      <a:pPr algn="l" fontAlgn="b"/>
                      <a:r>
                        <a:rPr lang="es-MX" sz="1800" b="0" i="0" u="none" strike="noStrike" cap="none" dirty="0">
                          <a:solidFill>
                            <a:srgbClr val="4A8522"/>
                          </a:solidFill>
                          <a:effectLst/>
                          <a:latin typeface="Agency FB" panose="020B0503020202020204" pitchFamily="34" charset="77"/>
                          <a:ea typeface="+mn-ea"/>
                          <a:cs typeface="+mn-cs"/>
                          <a:sym typeface="Arial"/>
                        </a:rPr>
                        <a:t>@fira.gob.mx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800" b="0" i="0" u="none" strike="noStrike" cap="none" dirty="0">
                          <a:solidFill>
                            <a:srgbClr val="4A8522"/>
                          </a:solidFill>
                          <a:effectLst/>
                          <a:latin typeface="Agency FB" panose="020B0503020202020204" pitchFamily="34" charset="77"/>
                          <a:ea typeface="+mn-ea"/>
                          <a:cs typeface="+mn-cs"/>
                          <a:sym typeface="Arial"/>
                        </a:rPr>
                        <a:t>Producción de jitomate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800" b="0" i="0" u="none" strike="noStrike" cap="none" dirty="0">
                          <a:solidFill>
                            <a:srgbClr val="4A8522"/>
                          </a:solidFill>
                          <a:effectLst/>
                          <a:latin typeface="Agency FB" panose="020B0503020202020204" pitchFamily="34" charset="77"/>
                          <a:ea typeface="+mn-ea"/>
                          <a:cs typeface="+mn-cs"/>
                          <a:sym typeface="Arial"/>
                        </a:rPr>
                        <a:t>Inver Fat SC de RL de CV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800" b="0" i="0" u="none" strike="noStrike" cap="none" dirty="0">
                          <a:solidFill>
                            <a:srgbClr val="4A8522"/>
                          </a:solidFill>
                          <a:effectLst/>
                          <a:latin typeface="Agency FB" panose="020B0503020202020204" pitchFamily="34" charset="77"/>
                          <a:ea typeface="+mn-ea"/>
                          <a:cs typeface="+mn-cs"/>
                          <a:sym typeface="Arial"/>
                        </a:rPr>
                        <a:t>Jitomate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800" b="0" i="0" u="none" strike="noStrike" cap="none" dirty="0">
                          <a:solidFill>
                            <a:srgbClr val="4A8522"/>
                          </a:solidFill>
                          <a:effectLst/>
                          <a:latin typeface="Agency FB" panose="020B0503020202020204" pitchFamily="34" charset="77"/>
                          <a:ea typeface="+mn-ea"/>
                          <a:cs typeface="+mn-cs"/>
                          <a:sym typeface="Arial"/>
                        </a:rPr>
                        <a:t>Chilcuautla, Hgo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b="1" i="0" u="none" strike="noStrike" dirty="0">
                          <a:solidFill>
                            <a:srgbClr val="4A8522"/>
                          </a:solidFill>
                          <a:effectLst/>
                          <a:latin typeface="Agency FB" panose="020B0503020202020204" pitchFamily="34" charset="77"/>
                        </a:rPr>
                        <a:t>15</a:t>
                      </a:r>
                    </a:p>
                  </a:txBody>
                  <a:tcPr marL="6454" marR="6454" marT="6454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981718"/>
                  </a:ext>
                </a:extLst>
              </a:tr>
              <a:tr h="347221">
                <a:tc>
                  <a:txBody>
                    <a:bodyPr/>
                    <a:lstStyle/>
                    <a:p>
                      <a:pPr algn="l" fontAlgn="b"/>
                      <a:r>
                        <a:rPr lang="es-MX" sz="1800" u="none" strike="noStrike" dirty="0">
                          <a:solidFill>
                            <a:srgbClr val="4A8522"/>
                          </a:solidFill>
                          <a:effectLst/>
                          <a:latin typeface="Agency FB" panose="020B0503020202020204" pitchFamily="34" charset="77"/>
                        </a:rPr>
                        <a:t>Puebla</a:t>
                      </a:r>
                      <a:endParaRPr lang="es-MX" sz="1800" b="0" i="0" u="none" strike="noStrike" dirty="0">
                        <a:solidFill>
                          <a:srgbClr val="4A8522"/>
                        </a:solidFill>
                        <a:effectLst/>
                        <a:latin typeface="Agency FB" panose="020B0503020202020204" pitchFamily="34" charset="77"/>
                      </a:endParaRPr>
                    </a:p>
                  </a:txBody>
                  <a:tcPr marL="6454" marR="6454" marT="6454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800" u="none" strike="noStrike" dirty="0">
                          <a:solidFill>
                            <a:srgbClr val="4A8522"/>
                          </a:solidFill>
                          <a:effectLst/>
                          <a:latin typeface="Agency FB" panose="020B0503020202020204" pitchFamily="34" charset="77"/>
                        </a:rPr>
                        <a:t>Puebla</a:t>
                      </a:r>
                      <a:endParaRPr lang="es-MX" sz="1800" b="0" i="0" u="none" strike="noStrike" dirty="0">
                        <a:solidFill>
                          <a:srgbClr val="4A8522"/>
                        </a:solidFill>
                        <a:effectLst/>
                        <a:latin typeface="Agency FB" panose="020B0503020202020204" pitchFamily="34" charset="77"/>
                      </a:endParaRPr>
                    </a:p>
                  </a:txBody>
                  <a:tcPr marL="6454" marR="6454" marT="6454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800" u="none" strike="noStrike" dirty="0">
                          <a:solidFill>
                            <a:srgbClr val="4A8522"/>
                          </a:solidFill>
                          <a:effectLst/>
                          <a:latin typeface="Agency FB" panose="020B0503020202020204" pitchFamily="34" charset="77"/>
                        </a:rPr>
                        <a:t>Sergio Ureña Martínez</a:t>
                      </a:r>
                      <a:endParaRPr lang="es-MX" sz="1800" b="0" i="0" u="none" strike="noStrike" dirty="0">
                        <a:solidFill>
                          <a:srgbClr val="4A8522"/>
                        </a:solidFill>
                        <a:effectLst/>
                        <a:latin typeface="Agency FB" panose="020B0503020202020204" pitchFamily="34" charset="77"/>
                      </a:endParaRPr>
                    </a:p>
                  </a:txBody>
                  <a:tcPr marL="6454" marR="6454" marT="6454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800" u="none" strike="noStrike" dirty="0">
                          <a:solidFill>
                            <a:srgbClr val="4A8522"/>
                          </a:solidFill>
                          <a:effectLst/>
                          <a:latin typeface="Agency FB" panose="020B0503020202020204" pitchFamily="34" charset="77"/>
                        </a:rPr>
                        <a:t>Surena</a:t>
                      </a:r>
                    </a:p>
                    <a:p>
                      <a:pPr algn="l" fontAlgn="b"/>
                      <a:r>
                        <a:rPr lang="es-MX" sz="1800" u="none" strike="noStrike" dirty="0">
                          <a:solidFill>
                            <a:srgbClr val="4A8522"/>
                          </a:solidFill>
                          <a:effectLst/>
                          <a:latin typeface="Agency FB" panose="020B0503020202020204" pitchFamily="34" charset="77"/>
                        </a:rPr>
                        <a:t>@fira.gob.mx</a:t>
                      </a:r>
                      <a:endParaRPr lang="es-MX" sz="1800" b="0" i="0" u="none" strike="noStrike" dirty="0">
                        <a:solidFill>
                          <a:srgbClr val="4A8522"/>
                        </a:solidFill>
                        <a:effectLst/>
                        <a:latin typeface="Agency FB" panose="020B0503020202020204" pitchFamily="34" charset="77"/>
                      </a:endParaRPr>
                    </a:p>
                  </a:txBody>
                  <a:tcPr marL="6454" marR="6454" marT="6454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800" u="none" strike="noStrike" dirty="0">
                          <a:solidFill>
                            <a:srgbClr val="4A8522"/>
                          </a:solidFill>
                          <a:effectLst/>
                          <a:latin typeface="Agency FB" panose="020B0503020202020204" pitchFamily="34" charset="77"/>
                        </a:rPr>
                        <a:t>Producción de caña de azucar en Puebla</a:t>
                      </a:r>
                      <a:endParaRPr lang="es-MX" sz="1800" b="0" i="0" u="none" strike="noStrike" dirty="0">
                        <a:solidFill>
                          <a:srgbClr val="4A8522"/>
                        </a:solidFill>
                        <a:effectLst/>
                        <a:latin typeface="Agency FB" panose="020B0503020202020204" pitchFamily="34" charset="77"/>
                      </a:endParaRPr>
                    </a:p>
                  </a:txBody>
                  <a:tcPr marL="6454" marR="6454" marT="6454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800" u="none" strike="noStrike" dirty="0">
                          <a:solidFill>
                            <a:srgbClr val="4A8522"/>
                          </a:solidFill>
                          <a:effectLst/>
                          <a:latin typeface="Agency FB" panose="020B0503020202020204" pitchFamily="34" charset="77"/>
                        </a:rPr>
                        <a:t>Asociación de Calñeros CNPR-FNOC del Ingenio Atencingo A.C.</a:t>
                      </a:r>
                      <a:endParaRPr lang="es-MX" sz="1800" b="0" i="0" u="none" strike="noStrike" dirty="0">
                        <a:solidFill>
                          <a:srgbClr val="4A8522"/>
                        </a:solidFill>
                        <a:effectLst/>
                        <a:latin typeface="Agency FB" panose="020B0503020202020204" pitchFamily="34" charset="77"/>
                      </a:endParaRPr>
                    </a:p>
                  </a:txBody>
                  <a:tcPr marL="6454" marR="6454" marT="6454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800" u="none" strike="noStrike" dirty="0">
                          <a:solidFill>
                            <a:srgbClr val="4A8522"/>
                          </a:solidFill>
                          <a:effectLst/>
                          <a:latin typeface="Agency FB" panose="020B0503020202020204" pitchFamily="34" charset="77"/>
                        </a:rPr>
                        <a:t>Caña de azúcar</a:t>
                      </a:r>
                      <a:endParaRPr lang="es-MX" sz="1800" b="0" i="0" u="none" strike="noStrike" dirty="0">
                        <a:solidFill>
                          <a:srgbClr val="4A8522"/>
                        </a:solidFill>
                        <a:effectLst/>
                        <a:latin typeface="Agency FB" panose="020B0503020202020204" pitchFamily="34" charset="77"/>
                      </a:endParaRPr>
                    </a:p>
                  </a:txBody>
                  <a:tcPr marL="6454" marR="6454" marT="6454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800" u="none" strike="noStrike" dirty="0">
                          <a:solidFill>
                            <a:srgbClr val="4A8522"/>
                          </a:solidFill>
                          <a:effectLst/>
                          <a:latin typeface="Agency FB" panose="020B0503020202020204" pitchFamily="34" charset="77"/>
                        </a:rPr>
                        <a:t>Región cañera de Atencingo</a:t>
                      </a:r>
                      <a:endParaRPr lang="es-MX" sz="1800" b="0" i="0" u="none" strike="noStrike" dirty="0">
                        <a:solidFill>
                          <a:srgbClr val="4A8522"/>
                        </a:solidFill>
                        <a:effectLst/>
                        <a:latin typeface="Agency FB" panose="020B0503020202020204" pitchFamily="34" charset="77"/>
                      </a:endParaRPr>
                    </a:p>
                  </a:txBody>
                  <a:tcPr marL="6454" marR="6454" marT="6454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b="1" u="none" strike="noStrike" dirty="0">
                          <a:solidFill>
                            <a:srgbClr val="4A8522"/>
                          </a:solidFill>
                          <a:effectLst/>
                          <a:latin typeface="Agency FB" panose="020B0503020202020204" pitchFamily="34" charset="77"/>
                        </a:rPr>
                        <a:t>50</a:t>
                      </a:r>
                      <a:endParaRPr lang="es-MX" sz="1800" b="1" i="0" u="none" strike="noStrike" dirty="0">
                        <a:solidFill>
                          <a:srgbClr val="4A8522"/>
                        </a:solidFill>
                        <a:effectLst/>
                        <a:latin typeface="Agency FB" panose="020B0503020202020204" pitchFamily="34" charset="77"/>
                      </a:endParaRPr>
                    </a:p>
                  </a:txBody>
                  <a:tcPr marL="6454" marR="6454" marT="6454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0028731"/>
                  </a:ext>
                </a:extLst>
              </a:tr>
              <a:tr h="129079">
                <a:tc>
                  <a:txBody>
                    <a:bodyPr/>
                    <a:lstStyle/>
                    <a:p>
                      <a:pPr algn="l" fontAlgn="b"/>
                      <a:r>
                        <a:rPr lang="es-MX" sz="1800" u="none" strike="noStrike" dirty="0">
                          <a:solidFill>
                            <a:srgbClr val="4A8522"/>
                          </a:solidFill>
                          <a:effectLst/>
                          <a:latin typeface="Agency FB" panose="020B0503020202020204" pitchFamily="34" charset="77"/>
                        </a:rPr>
                        <a:t>Chiapas</a:t>
                      </a:r>
                      <a:endParaRPr lang="es-MX" sz="1800" b="0" i="0" u="none" strike="noStrike" dirty="0">
                        <a:solidFill>
                          <a:srgbClr val="4A8522"/>
                        </a:solidFill>
                        <a:effectLst/>
                        <a:latin typeface="Agency FB" panose="020B0503020202020204" pitchFamily="34" charset="77"/>
                      </a:endParaRPr>
                    </a:p>
                  </a:txBody>
                  <a:tcPr marL="6454" marR="6454" marT="6454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800" u="none" strike="noStrike">
                          <a:solidFill>
                            <a:srgbClr val="4A8522"/>
                          </a:solidFill>
                          <a:effectLst/>
                          <a:latin typeface="Agency FB" panose="020B0503020202020204" pitchFamily="34" charset="77"/>
                        </a:rPr>
                        <a:t>Tuxtla Gutiérrez</a:t>
                      </a:r>
                      <a:endParaRPr lang="es-MX" sz="1800" b="0" i="0" u="none" strike="noStrike">
                        <a:solidFill>
                          <a:srgbClr val="4A8522"/>
                        </a:solidFill>
                        <a:effectLst/>
                        <a:latin typeface="Agency FB" panose="020B0503020202020204" pitchFamily="34" charset="77"/>
                      </a:endParaRPr>
                    </a:p>
                  </a:txBody>
                  <a:tcPr marL="6454" marR="6454" marT="6454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800" u="none" strike="noStrike">
                          <a:solidFill>
                            <a:srgbClr val="4A8522"/>
                          </a:solidFill>
                          <a:effectLst/>
                          <a:latin typeface="Agency FB" panose="020B0503020202020204" pitchFamily="34" charset="77"/>
                        </a:rPr>
                        <a:t>Fabiola Camacho Berchel</a:t>
                      </a:r>
                      <a:endParaRPr lang="es-MX" sz="1800" b="0" i="0" u="none" strike="noStrike">
                        <a:solidFill>
                          <a:srgbClr val="4A8522"/>
                        </a:solidFill>
                        <a:effectLst/>
                        <a:latin typeface="Agency FB" panose="020B0503020202020204" pitchFamily="34" charset="77"/>
                      </a:endParaRPr>
                    </a:p>
                  </a:txBody>
                  <a:tcPr marL="6454" marR="6454" marT="6454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800" u="none" strike="noStrike" dirty="0">
                          <a:solidFill>
                            <a:srgbClr val="4A8522"/>
                          </a:solidFill>
                          <a:effectLst/>
                          <a:latin typeface="Agency FB" panose="020B0503020202020204" pitchFamily="34" charset="77"/>
                        </a:rPr>
                        <a:t>Fcamacho</a:t>
                      </a:r>
                    </a:p>
                    <a:p>
                      <a:pPr algn="l" fontAlgn="b"/>
                      <a:r>
                        <a:rPr lang="es-MX" sz="1800" u="none" strike="noStrike" dirty="0">
                          <a:solidFill>
                            <a:srgbClr val="4A8522"/>
                          </a:solidFill>
                          <a:effectLst/>
                          <a:latin typeface="Agency FB" panose="020B0503020202020204" pitchFamily="34" charset="77"/>
                        </a:rPr>
                        <a:t>@fira.gob.mx</a:t>
                      </a:r>
                      <a:endParaRPr lang="es-MX" sz="1800" b="0" i="0" u="none" strike="noStrike" dirty="0">
                        <a:solidFill>
                          <a:srgbClr val="4A8522"/>
                        </a:solidFill>
                        <a:effectLst/>
                        <a:latin typeface="Agency FB" panose="020B0503020202020204" pitchFamily="34" charset="77"/>
                      </a:endParaRPr>
                    </a:p>
                  </a:txBody>
                  <a:tcPr marL="6454" marR="6454" marT="6454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800" u="none" strike="noStrike">
                          <a:solidFill>
                            <a:srgbClr val="4A8522"/>
                          </a:solidFill>
                          <a:effectLst/>
                          <a:latin typeface="Agency FB" panose="020B0503020202020204" pitchFamily="34" charset="77"/>
                        </a:rPr>
                        <a:t>Producción de Chile habanero bajo cubierta</a:t>
                      </a:r>
                      <a:endParaRPr lang="es-MX" sz="1800" b="0" i="0" u="none" strike="noStrike">
                        <a:solidFill>
                          <a:srgbClr val="4A8522"/>
                        </a:solidFill>
                        <a:effectLst/>
                        <a:latin typeface="Agency FB" panose="020B0503020202020204" pitchFamily="34" charset="77"/>
                      </a:endParaRPr>
                    </a:p>
                  </a:txBody>
                  <a:tcPr marL="6454" marR="6454" marT="6454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800" u="none" strike="noStrike">
                          <a:solidFill>
                            <a:srgbClr val="4A8522"/>
                          </a:solidFill>
                          <a:effectLst/>
                          <a:latin typeface="Agency FB" panose="020B0503020202020204" pitchFamily="34" charset="77"/>
                        </a:rPr>
                        <a:t>Almácigos de la Concordia</a:t>
                      </a:r>
                      <a:endParaRPr lang="es-MX" sz="1800" b="0" i="0" u="none" strike="noStrike">
                        <a:solidFill>
                          <a:srgbClr val="4A8522"/>
                        </a:solidFill>
                        <a:effectLst/>
                        <a:latin typeface="Agency FB" panose="020B0503020202020204" pitchFamily="34" charset="77"/>
                      </a:endParaRPr>
                    </a:p>
                  </a:txBody>
                  <a:tcPr marL="6454" marR="6454" marT="6454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800" u="none" strike="noStrike">
                          <a:solidFill>
                            <a:srgbClr val="4A8522"/>
                          </a:solidFill>
                          <a:effectLst/>
                          <a:latin typeface="Agency FB" panose="020B0503020202020204" pitchFamily="34" charset="77"/>
                        </a:rPr>
                        <a:t>Chile</a:t>
                      </a:r>
                      <a:endParaRPr lang="es-MX" sz="1800" b="0" i="0" u="none" strike="noStrike">
                        <a:solidFill>
                          <a:srgbClr val="4A8522"/>
                        </a:solidFill>
                        <a:effectLst/>
                        <a:latin typeface="Agency FB" panose="020B0503020202020204" pitchFamily="34" charset="77"/>
                      </a:endParaRPr>
                    </a:p>
                  </a:txBody>
                  <a:tcPr marL="6454" marR="6454" marT="6454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800" u="none" strike="noStrike">
                          <a:solidFill>
                            <a:srgbClr val="4A8522"/>
                          </a:solidFill>
                          <a:effectLst/>
                          <a:latin typeface="Agency FB" panose="020B0503020202020204" pitchFamily="34" charset="77"/>
                        </a:rPr>
                        <a:t>Jiquipilas</a:t>
                      </a:r>
                      <a:endParaRPr lang="es-MX" sz="1800" b="0" i="0" u="none" strike="noStrike">
                        <a:solidFill>
                          <a:srgbClr val="4A8522"/>
                        </a:solidFill>
                        <a:effectLst/>
                        <a:latin typeface="Agency FB" panose="020B0503020202020204" pitchFamily="34" charset="77"/>
                      </a:endParaRPr>
                    </a:p>
                  </a:txBody>
                  <a:tcPr marL="6454" marR="6454" marT="6454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b="1" u="none" strike="noStrike" dirty="0">
                          <a:solidFill>
                            <a:srgbClr val="4A8522"/>
                          </a:solidFill>
                          <a:effectLst/>
                          <a:latin typeface="Agency FB" panose="020B0503020202020204" pitchFamily="34" charset="77"/>
                        </a:rPr>
                        <a:t>5</a:t>
                      </a:r>
                      <a:endParaRPr lang="es-MX" sz="1800" b="1" i="0" u="none" strike="noStrike" dirty="0">
                        <a:solidFill>
                          <a:srgbClr val="4A8522"/>
                        </a:solidFill>
                        <a:effectLst/>
                        <a:latin typeface="Agency FB" panose="020B0503020202020204" pitchFamily="34" charset="77"/>
                      </a:endParaRPr>
                    </a:p>
                  </a:txBody>
                  <a:tcPr marL="6454" marR="6454" marT="6454" marB="0"/>
                </a:tc>
                <a:extLst>
                  <a:ext uri="{0D108BD9-81ED-4DB2-BD59-A6C34878D82A}">
                    <a16:rowId xmlns:a16="http://schemas.microsoft.com/office/drawing/2014/main" val="3188994018"/>
                  </a:ext>
                </a:extLst>
              </a:tr>
              <a:tr h="129079">
                <a:tc>
                  <a:txBody>
                    <a:bodyPr/>
                    <a:lstStyle/>
                    <a:p>
                      <a:pPr algn="l" fontAlgn="b"/>
                      <a:r>
                        <a:rPr lang="es-MX" sz="1800" u="none" strike="noStrike">
                          <a:solidFill>
                            <a:srgbClr val="4A8522"/>
                          </a:solidFill>
                          <a:effectLst/>
                          <a:latin typeface="Agency FB" panose="020B0503020202020204" pitchFamily="34" charset="77"/>
                        </a:rPr>
                        <a:t>Chiapas</a:t>
                      </a:r>
                      <a:endParaRPr lang="es-MX" sz="1800" b="0" i="0" u="none" strike="noStrike">
                        <a:solidFill>
                          <a:srgbClr val="4A8522"/>
                        </a:solidFill>
                        <a:effectLst/>
                        <a:latin typeface="Agency FB" panose="020B0503020202020204" pitchFamily="34" charset="77"/>
                      </a:endParaRPr>
                    </a:p>
                  </a:txBody>
                  <a:tcPr marL="6454" marR="6454" marT="6454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800" u="none" strike="noStrike">
                          <a:solidFill>
                            <a:srgbClr val="4A8522"/>
                          </a:solidFill>
                          <a:effectLst/>
                          <a:latin typeface="Agency FB" panose="020B0503020202020204" pitchFamily="34" charset="77"/>
                        </a:rPr>
                        <a:t>Comitán</a:t>
                      </a:r>
                      <a:endParaRPr lang="es-MX" sz="1800" b="0" i="0" u="none" strike="noStrike">
                        <a:solidFill>
                          <a:srgbClr val="4A8522"/>
                        </a:solidFill>
                        <a:effectLst/>
                        <a:latin typeface="Agency FB" panose="020B0503020202020204" pitchFamily="34" charset="77"/>
                      </a:endParaRPr>
                    </a:p>
                  </a:txBody>
                  <a:tcPr marL="6454" marR="6454" marT="6454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800" u="none" strike="noStrike">
                          <a:solidFill>
                            <a:srgbClr val="4A8522"/>
                          </a:solidFill>
                          <a:effectLst/>
                          <a:latin typeface="Agency FB" panose="020B0503020202020204" pitchFamily="34" charset="77"/>
                        </a:rPr>
                        <a:t>Ana Cristina Gómez Ovando</a:t>
                      </a:r>
                      <a:endParaRPr lang="es-MX" sz="1800" b="0" i="0" u="none" strike="noStrike">
                        <a:solidFill>
                          <a:srgbClr val="4A8522"/>
                        </a:solidFill>
                        <a:effectLst/>
                        <a:latin typeface="Agency FB" panose="020B0503020202020204" pitchFamily="34" charset="77"/>
                      </a:endParaRPr>
                    </a:p>
                  </a:txBody>
                  <a:tcPr marL="6454" marR="6454" marT="6454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800" u="none" strike="noStrike" dirty="0">
                          <a:solidFill>
                            <a:srgbClr val="4A8522"/>
                          </a:solidFill>
                          <a:effectLst/>
                          <a:latin typeface="Agency FB" panose="020B0503020202020204" pitchFamily="34" charset="77"/>
                        </a:rPr>
                        <a:t>Acgomez</a:t>
                      </a:r>
                    </a:p>
                    <a:p>
                      <a:pPr algn="l" fontAlgn="b"/>
                      <a:r>
                        <a:rPr lang="es-MX" sz="1800" u="none" strike="noStrike" dirty="0">
                          <a:solidFill>
                            <a:srgbClr val="4A8522"/>
                          </a:solidFill>
                          <a:effectLst/>
                          <a:latin typeface="Agency FB" panose="020B0503020202020204" pitchFamily="34" charset="77"/>
                        </a:rPr>
                        <a:t>@fira.gob.mx</a:t>
                      </a:r>
                      <a:endParaRPr lang="es-MX" sz="1800" b="0" i="0" u="none" strike="noStrike" dirty="0">
                        <a:solidFill>
                          <a:srgbClr val="4A8522"/>
                        </a:solidFill>
                        <a:effectLst/>
                        <a:latin typeface="Agency FB" panose="020B0503020202020204" pitchFamily="34" charset="77"/>
                      </a:endParaRPr>
                    </a:p>
                  </a:txBody>
                  <a:tcPr marL="6454" marR="6454" marT="6454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800" u="none" strike="noStrike" dirty="0">
                          <a:solidFill>
                            <a:srgbClr val="4A8522"/>
                          </a:solidFill>
                          <a:effectLst/>
                          <a:latin typeface="Agency FB" panose="020B0503020202020204" pitchFamily="34" charset="77"/>
                        </a:rPr>
                        <a:t>Producción de maíz</a:t>
                      </a:r>
                      <a:endParaRPr lang="es-MX" sz="1800" b="0" i="0" u="none" strike="noStrike" dirty="0">
                        <a:solidFill>
                          <a:srgbClr val="4A8522"/>
                        </a:solidFill>
                        <a:effectLst/>
                        <a:latin typeface="Agency FB" panose="020B0503020202020204" pitchFamily="34" charset="77"/>
                      </a:endParaRPr>
                    </a:p>
                  </a:txBody>
                  <a:tcPr marL="6454" marR="6454" marT="6454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800" u="none" strike="noStrike">
                          <a:solidFill>
                            <a:srgbClr val="4A8522"/>
                          </a:solidFill>
                          <a:effectLst/>
                          <a:latin typeface="Agency FB" panose="020B0503020202020204" pitchFamily="34" charset="77"/>
                        </a:rPr>
                        <a:t>Rancho el Chivo</a:t>
                      </a:r>
                      <a:endParaRPr lang="es-MX" sz="1800" b="0" i="0" u="none" strike="noStrike">
                        <a:solidFill>
                          <a:srgbClr val="4A8522"/>
                        </a:solidFill>
                        <a:effectLst/>
                        <a:latin typeface="Agency FB" panose="020B0503020202020204" pitchFamily="34" charset="77"/>
                      </a:endParaRPr>
                    </a:p>
                  </a:txBody>
                  <a:tcPr marL="6454" marR="6454" marT="6454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800" u="none" strike="noStrike">
                          <a:solidFill>
                            <a:srgbClr val="4A8522"/>
                          </a:solidFill>
                          <a:effectLst/>
                          <a:latin typeface="Agency FB" panose="020B0503020202020204" pitchFamily="34" charset="77"/>
                        </a:rPr>
                        <a:t>Maíz</a:t>
                      </a:r>
                      <a:endParaRPr lang="es-MX" sz="1800" b="0" i="0" u="none" strike="noStrike">
                        <a:solidFill>
                          <a:srgbClr val="4A8522"/>
                        </a:solidFill>
                        <a:effectLst/>
                        <a:latin typeface="Agency FB" panose="020B0503020202020204" pitchFamily="34" charset="77"/>
                      </a:endParaRPr>
                    </a:p>
                  </a:txBody>
                  <a:tcPr marL="6454" marR="6454" marT="6454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800" u="none" strike="noStrike">
                          <a:solidFill>
                            <a:srgbClr val="4A8522"/>
                          </a:solidFill>
                          <a:effectLst/>
                          <a:latin typeface="Agency FB" panose="020B0503020202020204" pitchFamily="34" charset="77"/>
                        </a:rPr>
                        <a:t>La Trinitaria</a:t>
                      </a:r>
                      <a:endParaRPr lang="es-MX" sz="1800" b="0" i="0" u="none" strike="noStrike">
                        <a:solidFill>
                          <a:srgbClr val="4A8522"/>
                        </a:solidFill>
                        <a:effectLst/>
                        <a:latin typeface="Agency FB" panose="020B0503020202020204" pitchFamily="34" charset="77"/>
                      </a:endParaRPr>
                    </a:p>
                  </a:txBody>
                  <a:tcPr marL="6454" marR="6454" marT="6454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b="1" u="none" strike="noStrike" dirty="0">
                          <a:solidFill>
                            <a:srgbClr val="4A8522"/>
                          </a:solidFill>
                          <a:effectLst/>
                          <a:latin typeface="Agency FB" panose="020B0503020202020204" pitchFamily="34" charset="77"/>
                        </a:rPr>
                        <a:t>3</a:t>
                      </a:r>
                      <a:endParaRPr lang="es-MX" sz="1800" b="1" i="0" u="none" strike="noStrike" dirty="0">
                        <a:solidFill>
                          <a:srgbClr val="4A8522"/>
                        </a:solidFill>
                        <a:effectLst/>
                        <a:latin typeface="Agency FB" panose="020B0503020202020204" pitchFamily="34" charset="77"/>
                      </a:endParaRPr>
                    </a:p>
                  </a:txBody>
                  <a:tcPr marL="6454" marR="6454" marT="6454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0506779"/>
                  </a:ext>
                </a:extLst>
              </a:tr>
              <a:tr h="129079">
                <a:tc>
                  <a:txBody>
                    <a:bodyPr/>
                    <a:lstStyle/>
                    <a:p>
                      <a:pPr algn="l" fontAlgn="b"/>
                      <a:r>
                        <a:rPr lang="es-MX" sz="1800" u="none" strike="noStrike">
                          <a:solidFill>
                            <a:srgbClr val="4A8522"/>
                          </a:solidFill>
                          <a:effectLst/>
                          <a:latin typeface="Agency FB" panose="020B0503020202020204" pitchFamily="34" charset="77"/>
                        </a:rPr>
                        <a:t>Chiapas</a:t>
                      </a:r>
                      <a:endParaRPr lang="es-MX" sz="1800" b="0" i="0" u="none" strike="noStrike">
                        <a:solidFill>
                          <a:srgbClr val="4A8522"/>
                        </a:solidFill>
                        <a:effectLst/>
                        <a:latin typeface="Agency FB" panose="020B0503020202020204" pitchFamily="34" charset="77"/>
                      </a:endParaRPr>
                    </a:p>
                  </a:txBody>
                  <a:tcPr marL="6454" marR="6454" marT="6454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800" u="none" strike="noStrike">
                          <a:solidFill>
                            <a:srgbClr val="4A8522"/>
                          </a:solidFill>
                          <a:effectLst/>
                          <a:latin typeface="Agency FB" panose="020B0503020202020204" pitchFamily="34" charset="77"/>
                        </a:rPr>
                        <a:t>Comitán</a:t>
                      </a:r>
                      <a:endParaRPr lang="es-MX" sz="1800" b="0" i="0" u="none" strike="noStrike">
                        <a:solidFill>
                          <a:srgbClr val="4A8522"/>
                        </a:solidFill>
                        <a:effectLst/>
                        <a:latin typeface="Agency FB" panose="020B0503020202020204" pitchFamily="34" charset="77"/>
                      </a:endParaRPr>
                    </a:p>
                  </a:txBody>
                  <a:tcPr marL="6454" marR="6454" marT="6454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800" u="none" strike="noStrike">
                          <a:solidFill>
                            <a:srgbClr val="4A8522"/>
                          </a:solidFill>
                          <a:effectLst/>
                          <a:latin typeface="Agency FB" panose="020B0503020202020204" pitchFamily="34" charset="77"/>
                        </a:rPr>
                        <a:t>Ana Cristina Gómez Ovando</a:t>
                      </a:r>
                      <a:endParaRPr lang="es-MX" sz="1800" b="0" i="0" u="none" strike="noStrike">
                        <a:solidFill>
                          <a:srgbClr val="4A8522"/>
                        </a:solidFill>
                        <a:effectLst/>
                        <a:latin typeface="Agency FB" panose="020B0503020202020204" pitchFamily="34" charset="77"/>
                      </a:endParaRPr>
                    </a:p>
                  </a:txBody>
                  <a:tcPr marL="6454" marR="6454" marT="6454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800" u="none" strike="noStrike" dirty="0">
                          <a:solidFill>
                            <a:srgbClr val="4A8522"/>
                          </a:solidFill>
                          <a:effectLst/>
                          <a:latin typeface="Agency FB" panose="020B0503020202020204" pitchFamily="34" charset="77"/>
                        </a:rPr>
                        <a:t>Acgomez</a:t>
                      </a:r>
                    </a:p>
                    <a:p>
                      <a:pPr algn="l" fontAlgn="b"/>
                      <a:r>
                        <a:rPr lang="es-MX" sz="1800" u="none" strike="noStrike" dirty="0">
                          <a:solidFill>
                            <a:srgbClr val="4A8522"/>
                          </a:solidFill>
                          <a:effectLst/>
                          <a:latin typeface="Agency FB" panose="020B0503020202020204" pitchFamily="34" charset="77"/>
                        </a:rPr>
                        <a:t>@fira.gob.mx</a:t>
                      </a:r>
                      <a:endParaRPr lang="es-MX" sz="1800" b="0" i="0" u="none" strike="noStrike" dirty="0">
                        <a:solidFill>
                          <a:srgbClr val="4A8522"/>
                        </a:solidFill>
                        <a:effectLst/>
                        <a:latin typeface="Agency FB" panose="020B0503020202020204" pitchFamily="34" charset="77"/>
                      </a:endParaRPr>
                    </a:p>
                  </a:txBody>
                  <a:tcPr marL="6454" marR="6454" marT="6454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800" u="none" strike="noStrike">
                          <a:solidFill>
                            <a:srgbClr val="4A8522"/>
                          </a:solidFill>
                          <a:effectLst/>
                          <a:latin typeface="Agency FB" panose="020B0503020202020204" pitchFamily="34" charset="77"/>
                        </a:rPr>
                        <a:t>Producción de maíz</a:t>
                      </a:r>
                      <a:endParaRPr lang="es-MX" sz="1800" b="0" i="0" u="none" strike="noStrike">
                        <a:solidFill>
                          <a:srgbClr val="4A8522"/>
                        </a:solidFill>
                        <a:effectLst/>
                        <a:latin typeface="Agency FB" panose="020B0503020202020204" pitchFamily="34" charset="77"/>
                      </a:endParaRPr>
                    </a:p>
                  </a:txBody>
                  <a:tcPr marL="6454" marR="6454" marT="6454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800" u="none" strike="noStrike">
                          <a:solidFill>
                            <a:srgbClr val="4A8522"/>
                          </a:solidFill>
                          <a:effectLst/>
                          <a:latin typeface="Agency FB" panose="020B0503020202020204" pitchFamily="34" charset="77"/>
                        </a:rPr>
                        <a:t>Rancho el cencerro</a:t>
                      </a:r>
                      <a:endParaRPr lang="es-MX" sz="1800" b="0" i="0" u="none" strike="noStrike">
                        <a:solidFill>
                          <a:srgbClr val="4A8522"/>
                        </a:solidFill>
                        <a:effectLst/>
                        <a:latin typeface="Agency FB" panose="020B0503020202020204" pitchFamily="34" charset="77"/>
                      </a:endParaRPr>
                    </a:p>
                  </a:txBody>
                  <a:tcPr marL="6454" marR="6454" marT="6454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800" u="none" strike="noStrike" dirty="0">
                          <a:solidFill>
                            <a:srgbClr val="4A8522"/>
                          </a:solidFill>
                          <a:effectLst/>
                          <a:latin typeface="Agency FB" panose="020B0503020202020204" pitchFamily="34" charset="77"/>
                        </a:rPr>
                        <a:t>Maíz</a:t>
                      </a:r>
                      <a:endParaRPr lang="es-MX" sz="1800" b="0" i="0" u="none" strike="noStrike" dirty="0">
                        <a:solidFill>
                          <a:srgbClr val="4A8522"/>
                        </a:solidFill>
                        <a:effectLst/>
                        <a:latin typeface="Agency FB" panose="020B0503020202020204" pitchFamily="34" charset="77"/>
                      </a:endParaRPr>
                    </a:p>
                  </a:txBody>
                  <a:tcPr marL="6454" marR="6454" marT="6454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800" u="none" strike="noStrike">
                          <a:solidFill>
                            <a:srgbClr val="4A8522"/>
                          </a:solidFill>
                          <a:effectLst/>
                          <a:latin typeface="Agency FB" panose="020B0503020202020204" pitchFamily="34" charset="77"/>
                        </a:rPr>
                        <a:t>Tzimol</a:t>
                      </a:r>
                      <a:endParaRPr lang="es-MX" sz="1800" b="0" i="0" u="none" strike="noStrike">
                        <a:solidFill>
                          <a:srgbClr val="4A8522"/>
                        </a:solidFill>
                        <a:effectLst/>
                        <a:latin typeface="Agency FB" panose="020B0503020202020204" pitchFamily="34" charset="77"/>
                      </a:endParaRPr>
                    </a:p>
                  </a:txBody>
                  <a:tcPr marL="6454" marR="6454" marT="6454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b="1" u="none" strike="noStrike" dirty="0">
                          <a:solidFill>
                            <a:srgbClr val="4A8522"/>
                          </a:solidFill>
                          <a:effectLst/>
                          <a:latin typeface="Agency FB" panose="020B0503020202020204" pitchFamily="34" charset="77"/>
                        </a:rPr>
                        <a:t>1</a:t>
                      </a:r>
                      <a:endParaRPr lang="es-MX" sz="1800" b="1" i="0" u="none" strike="noStrike" dirty="0">
                        <a:solidFill>
                          <a:srgbClr val="4A8522"/>
                        </a:solidFill>
                        <a:effectLst/>
                        <a:latin typeface="Agency FB" panose="020B0503020202020204" pitchFamily="34" charset="77"/>
                      </a:endParaRPr>
                    </a:p>
                  </a:txBody>
                  <a:tcPr marL="6454" marR="6454" marT="6454" marB="0"/>
                </a:tc>
                <a:extLst>
                  <a:ext uri="{0D108BD9-81ED-4DB2-BD59-A6C34878D82A}">
                    <a16:rowId xmlns:a16="http://schemas.microsoft.com/office/drawing/2014/main" val="2887250625"/>
                  </a:ext>
                </a:extLst>
              </a:tr>
            </a:tbl>
          </a:graphicData>
        </a:graphic>
      </p:graphicFrame>
      <p:grpSp>
        <p:nvGrpSpPr>
          <p:cNvPr id="4" name="Google Shape;123;p6">
            <a:extLst>
              <a:ext uri="{FF2B5EF4-FFF2-40B4-BE49-F238E27FC236}">
                <a16:creationId xmlns:a16="http://schemas.microsoft.com/office/drawing/2014/main" id="{8A77F0C2-2CB0-3D6F-DD64-088F22B66025}"/>
              </a:ext>
            </a:extLst>
          </p:cNvPr>
          <p:cNvGrpSpPr/>
          <p:nvPr/>
        </p:nvGrpSpPr>
        <p:grpSpPr>
          <a:xfrm rot="5400000">
            <a:off x="2104244" y="-2088876"/>
            <a:ext cx="1076960" cy="5286687"/>
            <a:chOff x="536" y="2031"/>
            <a:chExt cx="1696" cy="8325"/>
          </a:xfrm>
        </p:grpSpPr>
        <p:sp>
          <p:nvSpPr>
            <p:cNvPr id="7" name="Google Shape;124;p6">
              <a:extLst>
                <a:ext uri="{FF2B5EF4-FFF2-40B4-BE49-F238E27FC236}">
                  <a16:creationId xmlns:a16="http://schemas.microsoft.com/office/drawing/2014/main" id="{B2A0B879-DC82-0157-8654-3FA22D5A7428}"/>
                </a:ext>
              </a:extLst>
            </p:cNvPr>
            <p:cNvSpPr txBox="1"/>
            <p:nvPr/>
          </p:nvSpPr>
          <p:spPr>
            <a:xfrm rot="16200000">
              <a:off x="-2697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Comercialización</a:t>
              </a:r>
              <a:br>
                <a:rPr lang="es-MX" sz="4800" i="1" dirty="0">
                  <a:solidFill>
                    <a:srgbClr val="115E21"/>
                  </a:solidFill>
                  <a:latin typeface="Mistral" panose="03090702030407020403" pitchFamily="66" charset="0"/>
                  <a:ea typeface="Pacifico"/>
                  <a:cs typeface="Pacifico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Sur - Sureste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8" name="Google Shape;125;p6">
              <a:extLst>
                <a:ext uri="{FF2B5EF4-FFF2-40B4-BE49-F238E27FC236}">
                  <a16:creationId xmlns:a16="http://schemas.microsoft.com/office/drawing/2014/main" id="{A6FABF2A-74C2-7EB3-05EF-C9B7A6E71A34}"/>
                </a:ext>
              </a:extLst>
            </p:cNvPr>
            <p:cNvCxnSpPr/>
            <p:nvPr/>
          </p:nvCxnSpPr>
          <p:spPr>
            <a:xfrm>
              <a:off x="1450" y="2079"/>
              <a:ext cx="0" cy="827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2CA2F311-4E55-0704-D380-2779033C2AC3}"/>
              </a:ext>
            </a:extLst>
          </p:cNvPr>
          <p:cNvSpPr/>
          <p:nvPr/>
        </p:nvSpPr>
        <p:spPr>
          <a:xfrm>
            <a:off x="125349" y="1728132"/>
            <a:ext cx="11806515" cy="1890908"/>
          </a:xfrm>
          <a:prstGeom prst="roundRect">
            <a:avLst>
              <a:gd name="adj" fmla="val 8432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327F15B5-8AFF-2D5F-F5AE-CC5D743ACDF1}"/>
              </a:ext>
            </a:extLst>
          </p:cNvPr>
          <p:cNvSpPr/>
          <p:nvPr/>
        </p:nvSpPr>
        <p:spPr>
          <a:xfrm>
            <a:off x="125349" y="3662764"/>
            <a:ext cx="11806515" cy="1660543"/>
          </a:xfrm>
          <a:prstGeom prst="roundRect">
            <a:avLst>
              <a:gd name="adj" fmla="val 8432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62233270-7E6C-5DFE-8390-9CA87DAFF705}"/>
              </a:ext>
            </a:extLst>
          </p:cNvPr>
          <p:cNvSpPr/>
          <p:nvPr/>
        </p:nvSpPr>
        <p:spPr>
          <a:xfrm>
            <a:off x="11636131" y="1630768"/>
            <a:ext cx="450786" cy="450786"/>
          </a:xfrm>
          <a:prstGeom prst="ellipse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/>
              <a:t>1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DCBA75A-5121-5560-298E-D67E834898BE}"/>
              </a:ext>
            </a:extLst>
          </p:cNvPr>
          <p:cNvSpPr/>
          <p:nvPr/>
        </p:nvSpPr>
        <p:spPr>
          <a:xfrm>
            <a:off x="11636131" y="3573401"/>
            <a:ext cx="450786" cy="450786"/>
          </a:xfrm>
          <a:prstGeom prst="ellipse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/>
              <a:t>2</a:t>
            </a:r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B86C2FD7-C6DF-6125-D49D-8663066B37BC}"/>
              </a:ext>
            </a:extLst>
          </p:cNvPr>
          <p:cNvGrpSpPr/>
          <p:nvPr/>
        </p:nvGrpSpPr>
        <p:grpSpPr>
          <a:xfrm>
            <a:off x="691471" y="5528416"/>
            <a:ext cx="10542938" cy="830997"/>
            <a:chOff x="598674" y="5148329"/>
            <a:chExt cx="10542938" cy="830997"/>
          </a:xfrm>
        </p:grpSpPr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A6B203A2-8BBD-7F7A-7340-18457450F264}"/>
                </a:ext>
              </a:extLst>
            </p:cNvPr>
            <p:cNvSpPr txBox="1"/>
            <p:nvPr/>
          </p:nvSpPr>
          <p:spPr>
            <a:xfrm>
              <a:off x="1318846" y="5148329"/>
              <a:ext cx="982276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tabLst>
                  <a:tab pos="5497513" algn="l"/>
                </a:tabLst>
              </a:pPr>
              <a:r>
                <a:rPr lang="es-MX" sz="28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Geisel Tusell	Heverst Maresma</a:t>
              </a:r>
            </a:p>
            <a:p>
              <a:pPr>
                <a:tabLst>
                  <a:tab pos="5497513" algn="l"/>
                </a:tabLst>
              </a:pPr>
              <a:r>
                <a:rPr lang="es-MX" sz="18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Región Sur	Región Sureste</a:t>
              </a:r>
              <a:endParaRPr lang="es-MX" sz="1050" b="1" dirty="0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6E2FB372-36BF-9C98-BE9D-215AC9DAD616}"/>
                </a:ext>
              </a:extLst>
            </p:cNvPr>
            <p:cNvSpPr/>
            <p:nvPr/>
          </p:nvSpPr>
          <p:spPr>
            <a:xfrm>
              <a:off x="598674" y="5170478"/>
              <a:ext cx="649832" cy="649832"/>
            </a:xfrm>
            <a:prstGeom prst="ellipse">
              <a:avLst/>
            </a:prstGeom>
            <a:solidFill>
              <a:srgbClr val="FF0000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b="1" dirty="0"/>
                <a:t>1</a:t>
              </a:r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BC380723-42FC-2DB9-91B5-298D47190DB4}"/>
                </a:ext>
              </a:extLst>
            </p:cNvPr>
            <p:cNvSpPr/>
            <p:nvPr/>
          </p:nvSpPr>
          <p:spPr>
            <a:xfrm>
              <a:off x="6087306" y="5170478"/>
              <a:ext cx="649832" cy="649832"/>
            </a:xfrm>
            <a:prstGeom prst="ellipse">
              <a:avLst/>
            </a:prstGeom>
            <a:solidFill>
              <a:srgbClr val="FF0000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b="1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7504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/>
          <p:cNvGrpSpPr/>
          <p:nvPr/>
        </p:nvGrpSpPr>
        <p:grpSpPr>
          <a:xfrm rot="5400000">
            <a:off x="1330140" y="-1270754"/>
            <a:ext cx="1076960" cy="3580958"/>
            <a:chOff x="382" y="1300"/>
            <a:chExt cx="1696" cy="8932"/>
          </a:xfrm>
        </p:grpSpPr>
        <p:sp>
          <p:nvSpPr>
            <p:cNvPr id="6" name="Google Shape;124;p6"/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Mercado </a:t>
              </a:r>
              <a:b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TAMAÑO Y ESCALABILIDAD</a:t>
              </a:r>
              <a:endParaRPr lang="en-US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9" name="Google Shape;125;p6"/>
            <p:cNvCxnSpPr/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27595851-AE90-4E02-974D-14E61D4B7194}"/>
              </a:ext>
            </a:extLst>
          </p:cNvPr>
          <p:cNvGrpSpPr/>
          <p:nvPr/>
        </p:nvGrpSpPr>
        <p:grpSpPr>
          <a:xfrm>
            <a:off x="343812" y="3689238"/>
            <a:ext cx="2695591" cy="2254543"/>
            <a:chOff x="977445" y="1304324"/>
            <a:chExt cx="2695591" cy="2254543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6D70BD61-CEAD-4864-8AA6-DB669E369AE0}"/>
                </a:ext>
              </a:extLst>
            </p:cNvPr>
            <p:cNvSpPr/>
            <p:nvPr/>
          </p:nvSpPr>
          <p:spPr>
            <a:xfrm>
              <a:off x="977445" y="1694898"/>
              <a:ext cx="1863969" cy="1863969"/>
            </a:xfrm>
            <a:prstGeom prst="ellipse">
              <a:avLst/>
            </a:prstGeom>
            <a:solidFill>
              <a:srgbClr val="FF9900">
                <a:alpha val="30196"/>
              </a:srgbClr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Bolivia</a:t>
              </a:r>
              <a:endParaRPr lang="es-MX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r>
                <a:rPr lang="es-MX" sz="1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~USD </a:t>
              </a:r>
              <a:r>
                <a:rPr lang="es-MX" sz="18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150 millones</a:t>
              </a:r>
              <a:r>
                <a:rPr lang="es-MX" sz="1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 (2024)</a:t>
              </a: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2EF35E1C-B2AB-47BB-BAD7-583D06B07C52}"/>
                </a:ext>
              </a:extLst>
            </p:cNvPr>
            <p:cNvSpPr/>
            <p:nvPr/>
          </p:nvSpPr>
          <p:spPr>
            <a:xfrm>
              <a:off x="2399651" y="1304324"/>
              <a:ext cx="1273385" cy="1273385"/>
            </a:xfrm>
            <a:prstGeom prst="ellipse">
              <a:avLst/>
            </a:prstGeom>
            <a:solidFill>
              <a:srgbClr val="FF9900">
                <a:alpha val="69804"/>
              </a:srgbClr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Proyección: ~USD </a:t>
              </a:r>
              <a:r>
                <a:rPr lang="es-MX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450 millones </a:t>
              </a:r>
              <a:r>
                <a:rPr lang="es-MX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(2034)</a:t>
              </a:r>
            </a:p>
          </p:txBody>
        </p:sp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1F8DA648-340F-446A-8468-E5C6549D96D2}"/>
              </a:ext>
            </a:extLst>
          </p:cNvPr>
          <p:cNvGrpSpPr/>
          <p:nvPr/>
        </p:nvGrpSpPr>
        <p:grpSpPr>
          <a:xfrm>
            <a:off x="3105706" y="4325930"/>
            <a:ext cx="2711805" cy="2137668"/>
            <a:chOff x="4546991" y="4281599"/>
            <a:chExt cx="2711805" cy="2137668"/>
          </a:xfrm>
        </p:grpSpPr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C7F33630-C2A5-4DD7-92B7-2F327B4A790B}"/>
                </a:ext>
              </a:extLst>
            </p:cNvPr>
            <p:cNvSpPr/>
            <p:nvPr/>
          </p:nvSpPr>
          <p:spPr>
            <a:xfrm>
              <a:off x="4546991" y="4690701"/>
              <a:ext cx="1728566" cy="1728566"/>
            </a:xfrm>
            <a:prstGeom prst="ellipse">
              <a:avLst/>
            </a:prstGeom>
            <a:solidFill>
              <a:srgbClr val="5B9BD5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Honduras</a:t>
              </a:r>
              <a:endParaRPr lang="es-MX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r>
                <a:rPr lang="es-MX" sz="1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~USD </a:t>
              </a:r>
              <a:r>
                <a:rPr lang="es-MX" sz="18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120 millones</a:t>
              </a:r>
              <a:r>
                <a:rPr lang="es-MX" sz="1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 (2024)</a:t>
              </a:r>
            </a:p>
          </p:txBody>
        </p:sp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CAB38791-B6A8-4729-B3D0-5BF888B43A7D}"/>
                </a:ext>
              </a:extLst>
            </p:cNvPr>
            <p:cNvSpPr/>
            <p:nvPr/>
          </p:nvSpPr>
          <p:spPr>
            <a:xfrm>
              <a:off x="5985411" y="4281599"/>
              <a:ext cx="1273385" cy="1273385"/>
            </a:xfrm>
            <a:prstGeom prst="ellipse">
              <a:avLst/>
            </a:prstGeom>
            <a:solidFill>
              <a:srgbClr val="5B9BD5">
                <a:alpha val="69804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Proyección: ~USD </a:t>
              </a:r>
              <a:r>
                <a:rPr lang="es-MX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350 millones </a:t>
              </a:r>
              <a:r>
                <a:rPr lang="es-MX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(2034)</a:t>
              </a:r>
            </a:p>
          </p:txBody>
        </p: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9057767A-BC4C-42A2-BE88-0EDBD0B2CA3F}"/>
              </a:ext>
            </a:extLst>
          </p:cNvPr>
          <p:cNvGrpSpPr/>
          <p:nvPr/>
        </p:nvGrpSpPr>
        <p:grpSpPr>
          <a:xfrm>
            <a:off x="2422878" y="800041"/>
            <a:ext cx="3474765" cy="3001818"/>
            <a:chOff x="1480233" y="3666263"/>
            <a:chExt cx="3153312" cy="2724118"/>
          </a:xfrm>
        </p:grpSpPr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3A77D617-9F95-4AD7-A231-61AB0B034693}"/>
                </a:ext>
              </a:extLst>
            </p:cNvPr>
            <p:cNvSpPr/>
            <p:nvPr/>
          </p:nvSpPr>
          <p:spPr>
            <a:xfrm>
              <a:off x="1480233" y="4097215"/>
              <a:ext cx="2293166" cy="2293166"/>
            </a:xfrm>
            <a:prstGeom prst="ellipse">
              <a:avLst/>
            </a:prstGeom>
            <a:solidFill>
              <a:srgbClr val="00CC99">
                <a:alpha val="29804"/>
              </a:srgbClr>
            </a:solidFill>
            <a:ln>
              <a:solidFill>
                <a:srgbClr val="00CC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Perú</a:t>
              </a:r>
              <a:endParaRPr lang="es-MX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r>
                <a:rPr lang="es-MX" sz="2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~USD </a:t>
              </a:r>
              <a:r>
                <a:rPr lang="es-MX" sz="28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280 millones</a:t>
              </a:r>
              <a:r>
                <a:rPr lang="es-MX" sz="2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 (2024)</a:t>
              </a:r>
            </a:p>
          </p:txBody>
        </p:sp>
        <p:sp>
          <p:nvSpPr>
            <p:cNvPr id="53" name="Elipse 52">
              <a:extLst>
                <a:ext uri="{FF2B5EF4-FFF2-40B4-BE49-F238E27FC236}">
                  <a16:creationId xmlns:a16="http://schemas.microsoft.com/office/drawing/2014/main" id="{56944E8B-F1FA-47D9-B4B8-8CADA002A4AF}"/>
                </a:ext>
              </a:extLst>
            </p:cNvPr>
            <p:cNvSpPr/>
            <p:nvPr/>
          </p:nvSpPr>
          <p:spPr>
            <a:xfrm>
              <a:off x="3136704" y="3666263"/>
              <a:ext cx="1496841" cy="1496841"/>
            </a:xfrm>
            <a:prstGeom prst="ellipse">
              <a:avLst/>
            </a:prstGeom>
            <a:solidFill>
              <a:srgbClr val="00CC99">
                <a:alpha val="69804"/>
              </a:srgbClr>
            </a:solidFill>
            <a:ln>
              <a:solidFill>
                <a:srgbClr val="00CC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Proyección: ~USD </a:t>
              </a:r>
              <a:r>
                <a:rPr lang="es-MX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800 millones </a:t>
              </a:r>
              <a:br>
                <a:rPr lang="es-MX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</a:br>
              <a:r>
                <a:rPr lang="es-MX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(2034)</a:t>
              </a:r>
            </a:p>
          </p:txBody>
        </p:sp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6C38415E-92FE-42C7-B811-1213C84F8A81}"/>
              </a:ext>
            </a:extLst>
          </p:cNvPr>
          <p:cNvGrpSpPr/>
          <p:nvPr/>
        </p:nvGrpSpPr>
        <p:grpSpPr>
          <a:xfrm>
            <a:off x="6046317" y="900189"/>
            <a:ext cx="5801871" cy="5012184"/>
            <a:chOff x="1480233" y="3666263"/>
            <a:chExt cx="3153312" cy="2724118"/>
          </a:xfrm>
        </p:grpSpPr>
        <p:sp>
          <p:nvSpPr>
            <p:cNvPr id="55" name="Elipse 54">
              <a:extLst>
                <a:ext uri="{FF2B5EF4-FFF2-40B4-BE49-F238E27FC236}">
                  <a16:creationId xmlns:a16="http://schemas.microsoft.com/office/drawing/2014/main" id="{953697B5-8162-4E87-B749-4A1F306F197A}"/>
                </a:ext>
              </a:extLst>
            </p:cNvPr>
            <p:cNvSpPr/>
            <p:nvPr/>
          </p:nvSpPr>
          <p:spPr>
            <a:xfrm>
              <a:off x="1480233" y="4097215"/>
              <a:ext cx="2293166" cy="2293166"/>
            </a:xfrm>
            <a:prstGeom prst="ellipse">
              <a:avLst/>
            </a:prstGeom>
            <a:solidFill>
              <a:srgbClr val="FF0000">
                <a:alpha val="29804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4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América Latina</a:t>
              </a:r>
              <a:endParaRPr lang="es-MX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r>
                <a:rPr lang="es-MX" sz="3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~USD </a:t>
              </a:r>
              <a:r>
                <a:rPr lang="es-MX" sz="36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770,66 millones</a:t>
              </a:r>
              <a:r>
                <a:rPr lang="es-MX" sz="3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 (2024)</a:t>
              </a:r>
            </a:p>
          </p:txBody>
        </p:sp>
        <p:sp>
          <p:nvSpPr>
            <p:cNvPr id="56" name="Elipse 55">
              <a:extLst>
                <a:ext uri="{FF2B5EF4-FFF2-40B4-BE49-F238E27FC236}">
                  <a16:creationId xmlns:a16="http://schemas.microsoft.com/office/drawing/2014/main" id="{1F243D20-3FA4-4C69-8A2B-9A06CE39325E}"/>
                </a:ext>
              </a:extLst>
            </p:cNvPr>
            <p:cNvSpPr/>
            <p:nvPr/>
          </p:nvSpPr>
          <p:spPr>
            <a:xfrm>
              <a:off x="3136704" y="3666263"/>
              <a:ext cx="1496841" cy="1496841"/>
            </a:xfrm>
            <a:prstGeom prst="ellipse">
              <a:avLst/>
            </a:prstGeom>
            <a:solidFill>
              <a:srgbClr val="FF0000">
                <a:alpha val="50196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Proyección: ~USD </a:t>
              </a:r>
              <a:r>
                <a:rPr lang="es-MX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2.200 millones </a:t>
              </a:r>
              <a:br>
                <a:rPr lang="es-MX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</a:br>
              <a:r>
                <a:rPr lang="es-MX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(2034)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8668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23;p6"/>
          <p:cNvGrpSpPr/>
          <p:nvPr/>
        </p:nvGrpSpPr>
        <p:grpSpPr>
          <a:xfrm rot="5400000">
            <a:off x="2104244" y="-2088876"/>
            <a:ext cx="1076960" cy="5286687"/>
            <a:chOff x="536" y="2031"/>
            <a:chExt cx="1696" cy="8325"/>
          </a:xfrm>
        </p:grpSpPr>
        <p:sp>
          <p:nvSpPr>
            <p:cNvPr id="3" name="Google Shape;124;p6"/>
            <p:cNvSpPr txBox="1"/>
            <p:nvPr/>
          </p:nvSpPr>
          <p:spPr>
            <a:xfrm rot="16200000">
              <a:off x="-2697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3600" b="1" i="1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Impacto en la productividad</a:t>
              </a:r>
              <a:br>
                <a:rPr lang="es-ES_tradnl" sz="4800" i="1">
                  <a:solidFill>
                    <a:srgbClr val="115E21"/>
                  </a:solidFill>
                  <a:latin typeface="Mistral" panose="03090702030407020403" pitchFamily="66" charset="0"/>
                  <a:ea typeface="Pacifico"/>
                  <a:cs typeface="Pacifico"/>
                  <a:sym typeface="Pacifico"/>
                </a:rPr>
              </a:br>
              <a:r>
                <a:rPr lang="es-ES_tradnl" sz="2800" i="1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Contribuciones y Logros</a:t>
              </a:r>
              <a:endParaRPr lang="es-ES_tradnl" sz="4000" i="1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4" name="Google Shape;125;p6"/>
            <p:cNvCxnSpPr/>
            <p:nvPr/>
          </p:nvCxnSpPr>
          <p:spPr>
            <a:xfrm>
              <a:off x="1450" y="2079"/>
              <a:ext cx="0" cy="827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sp>
        <p:nvSpPr>
          <p:cNvPr id="68" name="CuadroTexto 67">
            <a:extLst>
              <a:ext uri="{FF2B5EF4-FFF2-40B4-BE49-F238E27FC236}">
                <a16:creationId xmlns:a16="http://schemas.microsoft.com/office/drawing/2014/main" id="{765E7238-9308-4E91-A838-85B94103B290}"/>
              </a:ext>
            </a:extLst>
          </p:cNvPr>
          <p:cNvSpPr txBox="1"/>
          <p:nvPr/>
        </p:nvSpPr>
        <p:spPr>
          <a:xfrm>
            <a:off x="7466603" y="1391889"/>
            <a:ext cx="4752709" cy="4755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MX" sz="1800" b="1" dirty="0">
                <a:solidFill>
                  <a:srgbClr val="115E21"/>
                </a:solidFill>
                <a:latin typeface="Agency FB" panose="020B0503020202020204" pitchFamily="34" charset="0"/>
              </a:rPr>
              <a:t>Impacto en la Producción Rural</a:t>
            </a:r>
          </a:p>
          <a:p>
            <a:pPr marL="720725" lvl="4" indent="-342900">
              <a:buFont typeface="Arial" panose="020B0604020202020204" pitchFamily="34" charset="0"/>
              <a:buChar char="•"/>
            </a:pPr>
            <a:r>
              <a:rPr lang="es-MX" sz="1800" dirty="0">
                <a:solidFill>
                  <a:srgbClr val="115E21"/>
                </a:solidFill>
                <a:latin typeface="Agency FB" panose="020B0503020202020204" pitchFamily="34" charset="0"/>
              </a:rPr>
              <a:t>Mejora en rendimientos agrícolas</a:t>
            </a:r>
          </a:p>
          <a:p>
            <a:pPr marL="720725" lvl="4" indent="-342900">
              <a:buFont typeface="Arial" panose="020B0604020202020204" pitchFamily="34" charset="0"/>
              <a:buChar char="•"/>
            </a:pPr>
            <a:r>
              <a:rPr lang="es-MX" sz="1800" dirty="0">
                <a:solidFill>
                  <a:srgbClr val="115E21"/>
                </a:solidFill>
                <a:latin typeface="Agency FB" panose="020B0503020202020204" pitchFamily="34" charset="0"/>
              </a:rPr>
              <a:t>Reducción de costos operativos  </a:t>
            </a:r>
          </a:p>
          <a:p>
            <a:pPr marL="720725" lvl="4" indent="-342900">
              <a:buFont typeface="Arial" panose="020B0604020202020204" pitchFamily="34" charset="0"/>
              <a:buChar char="•"/>
            </a:pPr>
            <a:r>
              <a:rPr lang="es-MX" sz="1800" dirty="0">
                <a:solidFill>
                  <a:srgbClr val="115E21"/>
                </a:solidFill>
                <a:latin typeface="Agency FB" panose="020B0503020202020204" pitchFamily="34" charset="0"/>
              </a:rPr>
              <a:t>Mayor resiliencia ante el cambio climático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s-MX" sz="1800" b="1" dirty="0">
                <a:solidFill>
                  <a:srgbClr val="115E21"/>
                </a:solidFill>
                <a:latin typeface="Agency FB" panose="020B0503020202020204" pitchFamily="34" charset="0"/>
              </a:rPr>
              <a:t>Accesibilidad y Tecnología Adaptada</a:t>
            </a:r>
          </a:p>
          <a:p>
            <a:pPr marL="720725" indent="-342900">
              <a:buFont typeface="Arial" panose="020B0604020202020204" pitchFamily="34" charset="0"/>
              <a:buChar char="•"/>
            </a:pPr>
            <a:r>
              <a:rPr lang="es-MX" sz="1800" dirty="0">
                <a:solidFill>
                  <a:srgbClr val="115E21"/>
                </a:solidFill>
                <a:latin typeface="Agency FB" panose="020B0503020202020204" pitchFamily="34" charset="0"/>
              </a:rPr>
              <a:t>Soluciones accesibles</a:t>
            </a:r>
          </a:p>
          <a:p>
            <a:pPr marL="720725" indent="-342900">
              <a:buFont typeface="Arial" panose="020B0604020202020204" pitchFamily="34" charset="0"/>
              <a:buChar char="•"/>
            </a:pPr>
            <a:r>
              <a:rPr lang="es-MX" sz="1800" dirty="0">
                <a:solidFill>
                  <a:srgbClr val="115E21"/>
                </a:solidFill>
                <a:latin typeface="Agency FB" panose="020B0503020202020204" pitchFamily="34" charset="0"/>
              </a:rPr>
              <a:t>Capacitación y acompañamiento</a:t>
            </a:r>
          </a:p>
          <a:p>
            <a:pPr marL="720725" indent="-342900">
              <a:buFont typeface="Arial" panose="020B0604020202020204" pitchFamily="34" charset="0"/>
              <a:buChar char="•"/>
            </a:pPr>
            <a:r>
              <a:rPr lang="es-MX" sz="1800" dirty="0">
                <a:solidFill>
                  <a:srgbClr val="115E21"/>
                </a:solidFill>
                <a:latin typeface="Agency FB" panose="020B0503020202020204" pitchFamily="34" charset="0"/>
              </a:rPr>
              <a:t>Implementación gradual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 startAt="3"/>
            </a:pPr>
            <a:r>
              <a:rPr lang="es-MX" sz="1800" b="1" dirty="0">
                <a:solidFill>
                  <a:srgbClr val="115E21"/>
                </a:solidFill>
                <a:latin typeface="Agency FB" panose="020B0503020202020204" pitchFamily="34" charset="0"/>
              </a:rPr>
              <a:t>Beneficio Económico y Social</a:t>
            </a:r>
          </a:p>
          <a:p>
            <a:pPr marL="720725" indent="-342900">
              <a:buFont typeface="Arial" panose="020B0604020202020204" pitchFamily="34" charset="0"/>
              <a:buChar char="•"/>
            </a:pPr>
            <a:r>
              <a:rPr lang="es-MX" sz="1800" dirty="0">
                <a:solidFill>
                  <a:srgbClr val="115E21"/>
                </a:solidFill>
                <a:latin typeface="Agency FB" panose="020B0503020202020204" pitchFamily="34" charset="0"/>
              </a:rPr>
              <a:t>Incremento en ingresos  </a:t>
            </a:r>
          </a:p>
          <a:p>
            <a:pPr marL="720725" indent="-342900">
              <a:buFont typeface="Arial" panose="020B0604020202020204" pitchFamily="34" charset="0"/>
              <a:buChar char="•"/>
            </a:pPr>
            <a:r>
              <a:rPr lang="es-MX" sz="1800" dirty="0">
                <a:solidFill>
                  <a:srgbClr val="115E21"/>
                </a:solidFill>
                <a:latin typeface="Agency FB" panose="020B0503020202020204" pitchFamily="34" charset="0"/>
              </a:rPr>
              <a:t>Generación de empleo</a:t>
            </a:r>
          </a:p>
          <a:p>
            <a:pPr marL="720725" indent="-342900">
              <a:buFont typeface="Arial" panose="020B0604020202020204" pitchFamily="34" charset="0"/>
              <a:buChar char="•"/>
            </a:pPr>
            <a:r>
              <a:rPr lang="es-MX" sz="1800" dirty="0">
                <a:solidFill>
                  <a:srgbClr val="115E21"/>
                </a:solidFill>
                <a:latin typeface="Agency FB" panose="020B0503020202020204" pitchFamily="34" charset="0"/>
              </a:rPr>
              <a:t>Concientización sobre el uso responsable del agua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 startAt="4"/>
            </a:pPr>
            <a:r>
              <a:rPr lang="es-MX" sz="1800" b="1" dirty="0">
                <a:solidFill>
                  <a:srgbClr val="115E21"/>
                </a:solidFill>
                <a:latin typeface="Agency FB" panose="020B0503020202020204" pitchFamily="34" charset="0"/>
              </a:rPr>
              <a:t>Estrategia</a:t>
            </a:r>
          </a:p>
          <a:p>
            <a:pPr marL="720725" indent="-342900">
              <a:buFont typeface="Arial" panose="020B0604020202020204" pitchFamily="34" charset="0"/>
              <a:buChar char="•"/>
            </a:pPr>
            <a:r>
              <a:rPr lang="es-MX" sz="1800" dirty="0">
                <a:solidFill>
                  <a:srgbClr val="115E21"/>
                </a:solidFill>
                <a:latin typeface="Agency FB" panose="020B0503020202020204" pitchFamily="34" charset="0"/>
              </a:rPr>
              <a:t>Casos de éxito</a:t>
            </a:r>
          </a:p>
          <a:p>
            <a:pPr marL="720725" indent="-342900">
              <a:buFont typeface="Arial" panose="020B0604020202020204" pitchFamily="34" charset="0"/>
              <a:buChar char="•"/>
            </a:pPr>
            <a:r>
              <a:rPr lang="es-MX" sz="1800" dirty="0">
                <a:solidFill>
                  <a:srgbClr val="115E21"/>
                </a:solidFill>
                <a:latin typeface="Agency FB" panose="020B0503020202020204" pitchFamily="34" charset="0"/>
              </a:rPr>
              <a:t>Alianzas estratégicas</a:t>
            </a:r>
          </a:p>
          <a:p>
            <a:pPr marL="720725" indent="-342900">
              <a:buFont typeface="Arial" panose="020B0604020202020204" pitchFamily="34" charset="0"/>
              <a:buChar char="•"/>
            </a:pPr>
            <a:r>
              <a:rPr lang="es-MX" sz="1800" dirty="0">
                <a:solidFill>
                  <a:srgbClr val="115E21"/>
                </a:solidFill>
                <a:latin typeface="Agency FB" panose="020B0503020202020204" pitchFamily="34" charset="0"/>
              </a:rPr>
              <a:t>Programas de incentivos</a:t>
            </a:r>
          </a:p>
        </p:txBody>
      </p:sp>
      <p:grpSp>
        <p:nvGrpSpPr>
          <p:cNvPr id="76" name="Grupo 75">
            <a:extLst>
              <a:ext uri="{FF2B5EF4-FFF2-40B4-BE49-F238E27FC236}">
                <a16:creationId xmlns:a16="http://schemas.microsoft.com/office/drawing/2014/main" id="{4F99D3BF-D2EB-4BC3-9EB9-8FEED0FCE399}"/>
              </a:ext>
            </a:extLst>
          </p:cNvPr>
          <p:cNvGrpSpPr/>
          <p:nvPr/>
        </p:nvGrpSpPr>
        <p:grpSpPr>
          <a:xfrm>
            <a:off x="121746" y="1014288"/>
            <a:ext cx="7215461" cy="5510349"/>
            <a:chOff x="-620" y="1033141"/>
            <a:chExt cx="7215461" cy="5510349"/>
          </a:xfrm>
        </p:grpSpPr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C9676E0F-EEBE-4A2D-9D26-5B9360E775CE}"/>
                </a:ext>
              </a:extLst>
            </p:cNvPr>
            <p:cNvGrpSpPr/>
            <p:nvPr/>
          </p:nvGrpSpPr>
          <p:grpSpPr>
            <a:xfrm>
              <a:off x="1752742" y="1033141"/>
              <a:ext cx="5462099" cy="5510349"/>
              <a:chOff x="2966080" y="983431"/>
              <a:chExt cx="5462099" cy="5510349"/>
            </a:xfrm>
          </p:grpSpPr>
          <p:pic>
            <p:nvPicPr>
              <p:cNvPr id="9" name="Imagen 8">
                <a:extLst>
                  <a:ext uri="{FF2B5EF4-FFF2-40B4-BE49-F238E27FC236}">
                    <a16:creationId xmlns:a16="http://schemas.microsoft.com/office/drawing/2014/main" id="{4BAE2CA7-90B7-45B3-8AB8-045602E7A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71516" y="1092948"/>
                <a:ext cx="4956663" cy="540083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9" name="Imagen 48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3842820" y="983431"/>
                <a:ext cx="606087" cy="606087"/>
              </a:xfrm>
              <a:prstGeom prst="rect">
                <a:avLst/>
              </a:prstGeom>
            </p:spPr>
          </p:pic>
          <p:grpSp>
            <p:nvGrpSpPr>
              <p:cNvPr id="25" name="Grupo 24">
                <a:extLst>
                  <a:ext uri="{FF2B5EF4-FFF2-40B4-BE49-F238E27FC236}">
                    <a16:creationId xmlns:a16="http://schemas.microsoft.com/office/drawing/2014/main" id="{2C4AC563-5589-4A41-B0C0-295300FB422E}"/>
                  </a:ext>
                </a:extLst>
              </p:cNvPr>
              <p:cNvGrpSpPr/>
              <p:nvPr/>
            </p:nvGrpSpPr>
            <p:grpSpPr>
              <a:xfrm>
                <a:off x="2966080" y="2185938"/>
                <a:ext cx="2328021" cy="579437"/>
                <a:chOff x="2966080" y="2185938"/>
                <a:chExt cx="2328021" cy="579437"/>
              </a:xfrm>
            </p:grpSpPr>
            <p:cxnSp>
              <p:nvCxnSpPr>
                <p:cNvPr id="17" name="Conector recto 16">
                  <a:extLst>
                    <a:ext uri="{FF2B5EF4-FFF2-40B4-BE49-F238E27FC236}">
                      <a16:creationId xmlns:a16="http://schemas.microsoft.com/office/drawing/2014/main" id="{52D1A102-69A6-4952-9DD1-E21B61BCC0B2}"/>
                    </a:ext>
                  </a:extLst>
                </p:cNvPr>
                <p:cNvCxnSpPr/>
                <p:nvPr/>
              </p:nvCxnSpPr>
              <p:spPr>
                <a:xfrm>
                  <a:off x="3012648" y="2721024"/>
                  <a:ext cx="1080000" cy="0"/>
                </a:xfrm>
                <a:prstGeom prst="line">
                  <a:avLst/>
                </a:prstGeom>
                <a:ln>
                  <a:solidFill>
                    <a:srgbClr val="115E21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ector recto 56">
                  <a:extLst>
                    <a:ext uri="{FF2B5EF4-FFF2-40B4-BE49-F238E27FC236}">
                      <a16:creationId xmlns:a16="http://schemas.microsoft.com/office/drawing/2014/main" id="{B3E671E1-D956-44DB-BDFC-F192546E7A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85299" y="2224454"/>
                  <a:ext cx="1170287" cy="496570"/>
                </a:xfrm>
                <a:prstGeom prst="line">
                  <a:avLst/>
                </a:prstGeom>
                <a:ln>
                  <a:solidFill>
                    <a:srgbClr val="115E21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1" name="Elipse 20">
                  <a:extLst>
                    <a:ext uri="{FF2B5EF4-FFF2-40B4-BE49-F238E27FC236}">
                      <a16:creationId xmlns:a16="http://schemas.microsoft.com/office/drawing/2014/main" id="{276DE9A9-D52E-47BD-A805-C391F6D3F192}"/>
                    </a:ext>
                  </a:extLst>
                </p:cNvPr>
                <p:cNvSpPr/>
                <p:nvPr/>
              </p:nvSpPr>
              <p:spPr>
                <a:xfrm>
                  <a:off x="5217071" y="2185938"/>
                  <a:ext cx="77030" cy="77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115E2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22" name="CuadroTexto 21">
                  <a:extLst>
                    <a:ext uri="{FF2B5EF4-FFF2-40B4-BE49-F238E27FC236}">
                      <a16:creationId xmlns:a16="http://schemas.microsoft.com/office/drawing/2014/main" id="{533321F6-5179-4B51-A52C-85F1A372A2BE}"/>
                    </a:ext>
                  </a:extLst>
                </p:cNvPr>
                <p:cNvSpPr txBox="1"/>
                <p:nvPr/>
              </p:nvSpPr>
              <p:spPr>
                <a:xfrm>
                  <a:off x="2966080" y="2303710"/>
                  <a:ext cx="111601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MX" sz="2400" dirty="0">
                      <a:solidFill>
                        <a:srgbClr val="115E2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Honduras</a:t>
                  </a:r>
                </a:p>
              </p:txBody>
            </p:sp>
          </p:grpSp>
          <p:grpSp>
            <p:nvGrpSpPr>
              <p:cNvPr id="58" name="Grupo 57">
                <a:extLst>
                  <a:ext uri="{FF2B5EF4-FFF2-40B4-BE49-F238E27FC236}">
                    <a16:creationId xmlns:a16="http://schemas.microsoft.com/office/drawing/2014/main" id="{A8A3D0FA-7E50-42BA-AD78-7E2F8BB27080}"/>
                  </a:ext>
                </a:extLst>
              </p:cNvPr>
              <p:cNvGrpSpPr/>
              <p:nvPr/>
            </p:nvGrpSpPr>
            <p:grpSpPr>
              <a:xfrm>
                <a:off x="3859651" y="3705176"/>
                <a:ext cx="2158350" cy="579437"/>
                <a:chOff x="3135751" y="2185938"/>
                <a:chExt cx="2158350" cy="579437"/>
              </a:xfrm>
            </p:grpSpPr>
            <p:cxnSp>
              <p:nvCxnSpPr>
                <p:cNvPr id="59" name="Conector recto 58">
                  <a:extLst>
                    <a:ext uri="{FF2B5EF4-FFF2-40B4-BE49-F238E27FC236}">
                      <a16:creationId xmlns:a16="http://schemas.microsoft.com/office/drawing/2014/main" id="{2C5C0962-136E-4053-8CC7-131FEF00F2CD}"/>
                    </a:ext>
                  </a:extLst>
                </p:cNvPr>
                <p:cNvCxnSpPr/>
                <p:nvPr/>
              </p:nvCxnSpPr>
              <p:spPr>
                <a:xfrm>
                  <a:off x="3182319" y="2721024"/>
                  <a:ext cx="900000" cy="0"/>
                </a:xfrm>
                <a:prstGeom prst="line">
                  <a:avLst/>
                </a:prstGeom>
                <a:ln>
                  <a:solidFill>
                    <a:srgbClr val="115E21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Conector recto 59">
                  <a:extLst>
                    <a:ext uri="{FF2B5EF4-FFF2-40B4-BE49-F238E27FC236}">
                      <a16:creationId xmlns:a16="http://schemas.microsoft.com/office/drawing/2014/main" id="{D3BA3999-A0FA-42D7-A599-BC66940A7F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85299" y="2224454"/>
                  <a:ext cx="1170287" cy="496570"/>
                </a:xfrm>
                <a:prstGeom prst="line">
                  <a:avLst/>
                </a:prstGeom>
                <a:ln>
                  <a:solidFill>
                    <a:srgbClr val="115E21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1" name="Elipse 60">
                  <a:extLst>
                    <a:ext uri="{FF2B5EF4-FFF2-40B4-BE49-F238E27FC236}">
                      <a16:creationId xmlns:a16="http://schemas.microsoft.com/office/drawing/2014/main" id="{6991BF84-8B15-4D30-9B2E-C9D67C8390FD}"/>
                    </a:ext>
                  </a:extLst>
                </p:cNvPr>
                <p:cNvSpPr/>
                <p:nvPr/>
              </p:nvSpPr>
              <p:spPr>
                <a:xfrm>
                  <a:off x="5217071" y="2185938"/>
                  <a:ext cx="77030" cy="77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115E2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62" name="CuadroTexto 61">
                  <a:extLst>
                    <a:ext uri="{FF2B5EF4-FFF2-40B4-BE49-F238E27FC236}">
                      <a16:creationId xmlns:a16="http://schemas.microsoft.com/office/drawing/2014/main" id="{9FB67E67-2F19-46A8-BBE1-B99E1204B4E8}"/>
                    </a:ext>
                  </a:extLst>
                </p:cNvPr>
                <p:cNvSpPr txBox="1"/>
                <p:nvPr/>
              </p:nvSpPr>
              <p:spPr>
                <a:xfrm>
                  <a:off x="3135751" y="2303710"/>
                  <a:ext cx="64633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MX" sz="2400" dirty="0">
                      <a:solidFill>
                        <a:srgbClr val="115E2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Perú</a:t>
                  </a:r>
                </a:p>
              </p:txBody>
            </p:sp>
          </p:grpSp>
          <p:grpSp>
            <p:nvGrpSpPr>
              <p:cNvPr id="63" name="Grupo 62">
                <a:extLst>
                  <a:ext uri="{FF2B5EF4-FFF2-40B4-BE49-F238E27FC236}">
                    <a16:creationId xmlns:a16="http://schemas.microsoft.com/office/drawing/2014/main" id="{E04FA8AE-9F1D-41F7-811E-A69BD74107EF}"/>
                  </a:ext>
                </a:extLst>
              </p:cNvPr>
              <p:cNvGrpSpPr/>
              <p:nvPr/>
            </p:nvGrpSpPr>
            <p:grpSpPr>
              <a:xfrm>
                <a:off x="4170992" y="4267151"/>
                <a:ext cx="2332784" cy="758547"/>
                <a:chOff x="2961317" y="2185938"/>
                <a:chExt cx="2332784" cy="758547"/>
              </a:xfrm>
            </p:grpSpPr>
            <p:cxnSp>
              <p:nvCxnSpPr>
                <p:cNvPr id="64" name="Conector recto 63">
                  <a:extLst>
                    <a:ext uri="{FF2B5EF4-FFF2-40B4-BE49-F238E27FC236}">
                      <a16:creationId xmlns:a16="http://schemas.microsoft.com/office/drawing/2014/main" id="{80BBBC16-AF94-4EED-BD74-0B4596303C03}"/>
                    </a:ext>
                  </a:extLst>
                </p:cNvPr>
                <p:cNvCxnSpPr/>
                <p:nvPr/>
              </p:nvCxnSpPr>
              <p:spPr>
                <a:xfrm>
                  <a:off x="3007885" y="2900134"/>
                  <a:ext cx="1080000" cy="0"/>
                </a:xfrm>
                <a:prstGeom prst="line">
                  <a:avLst/>
                </a:prstGeom>
                <a:ln>
                  <a:solidFill>
                    <a:srgbClr val="115E21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Conector recto 64">
                  <a:extLst>
                    <a:ext uri="{FF2B5EF4-FFF2-40B4-BE49-F238E27FC236}">
                      <a16:creationId xmlns:a16="http://schemas.microsoft.com/office/drawing/2014/main" id="{60EE48A1-C626-48CB-9DDA-FA81DD297C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84426" y="2224454"/>
                  <a:ext cx="1171160" cy="675680"/>
                </a:xfrm>
                <a:prstGeom prst="line">
                  <a:avLst/>
                </a:prstGeom>
                <a:ln>
                  <a:solidFill>
                    <a:srgbClr val="115E21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6" name="Elipse 65">
                  <a:extLst>
                    <a:ext uri="{FF2B5EF4-FFF2-40B4-BE49-F238E27FC236}">
                      <a16:creationId xmlns:a16="http://schemas.microsoft.com/office/drawing/2014/main" id="{7C7E0862-D409-4C80-AD61-5EDF2A913A67}"/>
                    </a:ext>
                  </a:extLst>
                </p:cNvPr>
                <p:cNvSpPr/>
                <p:nvPr/>
              </p:nvSpPr>
              <p:spPr>
                <a:xfrm>
                  <a:off x="5217071" y="2185938"/>
                  <a:ext cx="77030" cy="77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115E2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67" name="CuadroTexto 66">
                  <a:extLst>
                    <a:ext uri="{FF2B5EF4-FFF2-40B4-BE49-F238E27FC236}">
                      <a16:creationId xmlns:a16="http://schemas.microsoft.com/office/drawing/2014/main" id="{F44ACC55-F15F-41D3-97F5-28EE0727D373}"/>
                    </a:ext>
                  </a:extLst>
                </p:cNvPr>
                <p:cNvSpPr txBox="1"/>
                <p:nvPr/>
              </p:nvSpPr>
              <p:spPr>
                <a:xfrm>
                  <a:off x="2961317" y="2482820"/>
                  <a:ext cx="81945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MX" sz="2400" dirty="0">
                      <a:solidFill>
                        <a:srgbClr val="115E2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Bolivia</a:t>
                  </a:r>
                </a:p>
              </p:txBody>
            </p:sp>
          </p:grpSp>
        </p:grpSp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2A167518-4C4E-402A-B003-0A7A51432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23096" y="2332853"/>
              <a:ext cx="637964" cy="637964"/>
            </a:xfrm>
            <a:prstGeom prst="rect">
              <a:avLst/>
            </a:prstGeom>
          </p:spPr>
        </p:pic>
        <p:sp>
          <p:nvSpPr>
            <p:cNvPr id="71" name="Elipse 70">
              <a:extLst>
                <a:ext uri="{FF2B5EF4-FFF2-40B4-BE49-F238E27FC236}">
                  <a16:creationId xmlns:a16="http://schemas.microsoft.com/office/drawing/2014/main" id="{F45000CB-18ED-444F-9D2A-80A5E24FD124}"/>
                </a:ext>
              </a:extLst>
            </p:cNvPr>
            <p:cNvSpPr/>
            <p:nvPr/>
          </p:nvSpPr>
          <p:spPr>
            <a:xfrm>
              <a:off x="1959850" y="3831916"/>
              <a:ext cx="637964" cy="637964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3" name="Elipse 72">
              <a:extLst>
                <a:ext uri="{FF2B5EF4-FFF2-40B4-BE49-F238E27FC236}">
                  <a16:creationId xmlns:a16="http://schemas.microsoft.com/office/drawing/2014/main" id="{F819A7F3-FDC7-487A-B035-BD3EF4FBB64B}"/>
                </a:ext>
              </a:extLst>
            </p:cNvPr>
            <p:cNvSpPr/>
            <p:nvPr/>
          </p:nvSpPr>
          <p:spPr>
            <a:xfrm>
              <a:off x="2244864" y="4543583"/>
              <a:ext cx="637964" cy="637964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7" name="CuadroTexto 76">
              <a:extLst>
                <a:ext uri="{FF2B5EF4-FFF2-40B4-BE49-F238E27FC236}">
                  <a16:creationId xmlns:a16="http://schemas.microsoft.com/office/drawing/2014/main" id="{40E61AFA-133F-42C2-819C-209FD5532904}"/>
                </a:ext>
              </a:extLst>
            </p:cNvPr>
            <p:cNvSpPr txBox="1"/>
            <p:nvPr/>
          </p:nvSpPr>
          <p:spPr>
            <a:xfrm>
              <a:off x="39718" y="3831638"/>
              <a:ext cx="1937751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it-IT" sz="12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Bárbara Ccori Gamarra Arroyo</a:t>
              </a:r>
            </a:p>
            <a:p>
              <a:pPr algn="r"/>
              <a:r>
                <a:rPr lang="it-IT" sz="11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Lic. Derecho – Representante Legal </a:t>
              </a:r>
            </a:p>
            <a:p>
              <a:pPr algn="r"/>
              <a:r>
                <a:rPr lang="it-IT" sz="11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Lima, Peru</a:t>
              </a:r>
              <a:endParaRPr lang="es-MX" sz="11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78" name="CuadroTexto 77">
              <a:extLst>
                <a:ext uri="{FF2B5EF4-FFF2-40B4-BE49-F238E27FC236}">
                  <a16:creationId xmlns:a16="http://schemas.microsoft.com/office/drawing/2014/main" id="{C648399B-DDBF-4AED-8256-C69A414AD762}"/>
                </a:ext>
              </a:extLst>
            </p:cNvPr>
            <p:cNvSpPr txBox="1"/>
            <p:nvPr/>
          </p:nvSpPr>
          <p:spPr>
            <a:xfrm>
              <a:off x="-620" y="4565994"/>
              <a:ext cx="2169163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it-IT" sz="12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Alois Fabiani</a:t>
              </a:r>
            </a:p>
            <a:p>
              <a:pPr algn="r"/>
              <a:r>
                <a:rPr lang="it-IT" sz="11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Ing. Industrial – Jefe de Operaciones (COO)</a:t>
              </a:r>
            </a:p>
            <a:p>
              <a:pPr algn="r"/>
              <a:r>
                <a:rPr lang="it-IT" sz="11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Cochabamba, Bolivia</a:t>
              </a:r>
              <a:endParaRPr lang="es-MX" sz="11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79" name="CuadroTexto 78">
              <a:extLst>
                <a:ext uri="{FF2B5EF4-FFF2-40B4-BE49-F238E27FC236}">
                  <a16:creationId xmlns:a16="http://schemas.microsoft.com/office/drawing/2014/main" id="{E608F38D-E663-4455-8E4F-F2B2478F6E64}"/>
                </a:ext>
              </a:extLst>
            </p:cNvPr>
            <p:cNvSpPr txBox="1"/>
            <p:nvPr/>
          </p:nvSpPr>
          <p:spPr>
            <a:xfrm>
              <a:off x="592204" y="2390225"/>
              <a:ext cx="41657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it-IT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?</a:t>
              </a:r>
              <a:endParaRPr lang="es-MX" sz="24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18435</TotalTime>
  <Words>1873</Words>
  <Application>Microsoft Office PowerPoint</Application>
  <PresentationFormat>Panorámica</PresentationFormat>
  <Paragraphs>270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0" baseType="lpstr">
      <vt:lpstr>Agency FB</vt:lpstr>
      <vt:lpstr>Arial</vt:lpstr>
      <vt:lpstr>Calibri</vt:lpstr>
      <vt:lpstr>Wingdings</vt:lpstr>
      <vt:lpstr>Segoe UI</vt:lpstr>
      <vt:lpstr>Quattrocento Sans</vt:lpstr>
      <vt:lpstr>Mistral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Cosme Ernesto Santiesteban Toca</dc:creator>
  <cp:lastModifiedBy>Cosme E. Santiesteban Toca</cp:lastModifiedBy>
  <cp:revision>293</cp:revision>
  <dcterms:created xsi:type="dcterms:W3CDTF">2019-10-25T01:32:00Z</dcterms:created>
  <dcterms:modified xsi:type="dcterms:W3CDTF">2025-12-10T01:10:18Z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2058-11.2.0.9070</vt:lpwstr>
  </property>
</Properties>
</file>